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49"/>
    <p:restoredTop sz="94621"/>
  </p:normalViewPr>
  <p:slideViewPr>
    <p:cSldViewPr snapToGrid="0" snapToObjects="1">
      <p:cViewPr varScale="1">
        <p:scale>
          <a:sx n="40" d="100"/>
          <a:sy n="40" d="100"/>
        </p:scale>
        <p:origin x="220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10/13/18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10/13/18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10/13/18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10/13/18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10/13/18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10/13/18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10/13/18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10/13/18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10/13/18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10/13/18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10/13/18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10/13/18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medicinenet.com/ringers-lactated_ringers_solution-intravenous/article.htm#do_i_need_a_prescription_for_ringers-lactated_ringers_solution-intravenou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0" y="739527"/>
            <a:ext cx="4208377" cy="58477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Student name: 	 </a:t>
            </a:r>
            <a:r>
              <a:rPr lang="en-US" sz="1600" dirty="0">
                <a:latin typeface="Times New Roman" panose="02020603050405020304" pitchFamily="18" charset="0"/>
                <a:cs typeface="Times New Roman" panose="02020603050405020304" pitchFamily="18" charset="0"/>
              </a:rPr>
              <a:t>  </a:t>
            </a:r>
          </a:p>
          <a:p>
            <a:r>
              <a:rPr lang="en-US" sz="1600" b="1" dirty="0">
                <a:latin typeface="Times New Roman" panose="02020603050405020304" pitchFamily="18" charset="0"/>
                <a:cs typeface="Times New Roman" panose="02020603050405020304" pitchFamily="18" charset="0"/>
              </a:rPr>
              <a:t>Instructor</a:t>
            </a:r>
            <a:r>
              <a:rPr lang="en-US" sz="1600" dirty="0">
                <a:latin typeface="Times New Roman" panose="02020603050405020304" pitchFamily="18" charset="0"/>
                <a:cs typeface="Times New Roman" panose="02020603050405020304" pitchFamily="18" charset="0"/>
              </a:rPr>
              <a:t>:   </a:t>
            </a:r>
          </a:p>
        </p:txBody>
      </p:sp>
      <p:sp>
        <p:nvSpPr>
          <p:cNvPr id="3" name="Rectangle 2"/>
          <p:cNvSpPr/>
          <p:nvPr/>
        </p:nvSpPr>
        <p:spPr>
          <a:xfrm>
            <a:off x="1783861" y="1562100"/>
            <a:ext cx="5178669" cy="55016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993900" y="1735775"/>
            <a:ext cx="4758592" cy="1077218"/>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Patient Education / Discharge Planning:</a:t>
            </a:r>
          </a:p>
          <a:p>
            <a:pPr algn="ctr"/>
            <a:r>
              <a:rPr lang="en-US" sz="1600" b="1" dirty="0">
                <a:latin typeface="Times New Roman" panose="02020603050405020304" pitchFamily="18" charset="0"/>
                <a:cs typeface="Times New Roman" panose="02020603050405020304" pitchFamily="18" charset="0"/>
              </a:rPr>
              <a:t>(Barriers to education, learning goals, learning outcomes) (Home Vs Facility, services needed after discharge, adaptive equipment needed for home.)</a:t>
            </a:r>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6" name="Rectangle 15"/>
          <p:cNvSpPr/>
          <p:nvPr/>
        </p:nvSpPr>
        <p:spPr>
          <a:xfrm>
            <a:off x="14218920" y="1562100"/>
            <a:ext cx="5120640" cy="131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7" name="Hexagon 16"/>
          <p:cNvSpPr/>
          <p:nvPr/>
        </p:nvSpPr>
        <p:spPr>
          <a:xfrm>
            <a:off x="7429500" y="8595360"/>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8" name="Rectangle 17"/>
          <p:cNvSpPr/>
          <p:nvPr/>
        </p:nvSpPr>
        <p:spPr>
          <a:xfrm>
            <a:off x="10789920" y="8595360"/>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19" name="Rectangle 18"/>
          <p:cNvSpPr/>
          <p:nvPr/>
        </p:nvSpPr>
        <p:spPr>
          <a:xfrm>
            <a:off x="1783861" y="7429500"/>
            <a:ext cx="5178669" cy="7315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0" name="Rectangle 19"/>
          <p:cNvSpPr/>
          <p:nvPr/>
        </p:nvSpPr>
        <p:spPr>
          <a:xfrm>
            <a:off x="7465450" y="11681460"/>
            <a:ext cx="6250550" cy="306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anose="02020603050405020304" pitchFamily="18" charset="0"/>
              <a:cs typeface="Times New Roman" panose="02020603050405020304" pitchFamily="18" charset="0"/>
            </a:endParaRPr>
          </a:p>
        </p:txBody>
      </p:sp>
      <p:sp>
        <p:nvSpPr>
          <p:cNvPr id="21" name="TextBox 20"/>
          <p:cNvSpPr txBox="1"/>
          <p:nvPr/>
        </p:nvSpPr>
        <p:spPr>
          <a:xfrm>
            <a:off x="7901810" y="1720386"/>
            <a:ext cx="5560433"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Erikson’s Developmental Stage Related to Pt </a:t>
            </a:r>
            <a:r>
              <a:rPr lang="en-US" sz="1600" b="1">
                <a:latin typeface="Times New Roman" panose="02020603050405020304" pitchFamily="18" charset="0"/>
                <a:cs typeface="Times New Roman" panose="02020603050405020304" pitchFamily="18" charset="0"/>
              </a:rPr>
              <a:t>&amp; APA citations</a:t>
            </a:r>
            <a:endParaRPr lang="en-US" sz="1600" b="1"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7658099" y="4677042"/>
            <a:ext cx="5852161" cy="830997"/>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Cultural Considerations: Ethnicity, Occupation, Religion, Family Support, Financial Considerations.</a:t>
            </a:r>
          </a:p>
          <a:p>
            <a:pPr algn="ctr"/>
            <a:endParaRPr lang="en-US" sz="16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4573621" y="1609711"/>
            <a:ext cx="4577504" cy="107721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History of Present Illness: </a:t>
            </a:r>
          </a:p>
          <a:p>
            <a:r>
              <a:rPr lang="en-US" sz="1600" b="1" dirty="0">
                <a:latin typeface="Times New Roman" panose="02020603050405020304" pitchFamily="18" charset="0"/>
                <a:cs typeface="Times New Roman" panose="02020603050405020304" pitchFamily="18" charset="0"/>
              </a:rPr>
              <a:t>(A brief statement by the Doctor explaining what happened to the patient before they got to the hospital)</a:t>
            </a:r>
          </a:p>
        </p:txBody>
      </p:sp>
      <p:sp>
        <p:nvSpPr>
          <p:cNvPr id="5" name="TextBox 4"/>
          <p:cNvSpPr txBox="1"/>
          <p:nvPr/>
        </p:nvSpPr>
        <p:spPr>
          <a:xfrm>
            <a:off x="14584680" y="4384654"/>
            <a:ext cx="4988225" cy="1323439"/>
          </a:xfrm>
          <a:prstGeom prst="rect">
            <a:avLst/>
          </a:prstGeom>
          <a:noFill/>
        </p:spPr>
        <p:txBody>
          <a:bodyPr wrap="none" rtlCol="0">
            <a:spAutoFit/>
          </a:bodyPr>
          <a:lstStyle/>
          <a:p>
            <a:endParaRPr lang="en-US" sz="1600" b="1"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Pathophysiology of Admitting </a:t>
            </a:r>
            <a:r>
              <a:rPr lang="en-US" sz="1600" b="1" dirty="0" err="1">
                <a:latin typeface="Times New Roman" panose="02020603050405020304" pitchFamily="18" charset="0"/>
                <a:cs typeface="Times New Roman" panose="02020603050405020304" pitchFamily="18" charset="0"/>
              </a:rPr>
              <a:t>Dx</a:t>
            </a:r>
            <a:r>
              <a:rPr lang="en-US" sz="1600" b="1" dirty="0">
                <a:latin typeface="Times New Roman" panose="02020603050405020304" pitchFamily="18" charset="0"/>
                <a:cs typeface="Times New Roman" panose="02020603050405020304" pitchFamily="18" charset="0"/>
              </a:rPr>
              <a:t> with APA references:</a:t>
            </a:r>
          </a:p>
          <a:p>
            <a:endParaRPr lang="en-US"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4573621" y="9278782"/>
            <a:ext cx="3595343" cy="830997"/>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Previous Medical History:</a:t>
            </a:r>
          </a:p>
          <a:p>
            <a:r>
              <a:rPr lang="en-US" sz="1600" b="1" dirty="0">
                <a:latin typeface="Times New Roman" panose="02020603050405020304" pitchFamily="18" charset="0"/>
                <a:cs typeface="Times New Roman" panose="02020603050405020304" pitchFamily="18" charset="0"/>
              </a:rPr>
              <a:t>(How does the current diagnosis affect </a:t>
            </a:r>
          </a:p>
          <a:p>
            <a:r>
              <a:rPr lang="en-US" sz="1600" b="1" dirty="0">
                <a:latin typeface="Times New Roman" panose="02020603050405020304" pitchFamily="18" charset="0"/>
                <a:cs typeface="Times New Roman" panose="02020603050405020304" pitchFamily="18" charset="0"/>
              </a:rPr>
              <a:t>the pre-existing medical conditions)</a:t>
            </a:r>
          </a:p>
        </p:txBody>
      </p:sp>
      <p:sp>
        <p:nvSpPr>
          <p:cNvPr id="7" name="TextBox 6"/>
          <p:cNvSpPr txBox="1"/>
          <p:nvPr/>
        </p:nvSpPr>
        <p:spPr>
          <a:xfrm>
            <a:off x="14584680" y="12985816"/>
            <a:ext cx="2511713" cy="830997"/>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Previous Surgical History:</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N/A</a:t>
            </a:r>
          </a:p>
        </p:txBody>
      </p:sp>
      <p:sp>
        <p:nvSpPr>
          <p:cNvPr id="9" name="TextBox 8"/>
          <p:cNvSpPr txBox="1"/>
          <p:nvPr/>
        </p:nvSpPr>
        <p:spPr>
          <a:xfrm>
            <a:off x="7884615" y="8773000"/>
            <a:ext cx="1938351"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Patient Information</a:t>
            </a:r>
          </a:p>
        </p:txBody>
      </p:sp>
      <p:sp>
        <p:nvSpPr>
          <p:cNvPr id="10" name="TextBox 9"/>
          <p:cNvSpPr txBox="1"/>
          <p:nvPr/>
        </p:nvSpPr>
        <p:spPr>
          <a:xfrm>
            <a:off x="7901810" y="9179510"/>
            <a:ext cx="1913344" cy="1815882"/>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Name: S.K</a:t>
            </a:r>
          </a:p>
          <a:p>
            <a:r>
              <a:rPr lang="en-US" sz="1600" dirty="0">
                <a:latin typeface="Times New Roman" panose="02020603050405020304" pitchFamily="18" charset="0"/>
                <a:cs typeface="Times New Roman" panose="02020603050405020304" pitchFamily="18" charset="0"/>
              </a:rPr>
              <a:t>Age: 35	</a:t>
            </a:r>
          </a:p>
          <a:p>
            <a:r>
              <a:rPr lang="en-US" sz="1600" dirty="0">
                <a:latin typeface="Times New Roman" panose="02020603050405020304" pitchFamily="18" charset="0"/>
                <a:cs typeface="Times New Roman" panose="02020603050405020304" pitchFamily="18" charset="0"/>
              </a:rPr>
              <a:t>Gender: Male	</a:t>
            </a:r>
          </a:p>
          <a:p>
            <a:r>
              <a:rPr lang="en-US" sz="1600" dirty="0">
                <a:latin typeface="Times New Roman" panose="02020603050405020304" pitchFamily="18" charset="0"/>
                <a:cs typeface="Times New Roman" panose="02020603050405020304" pitchFamily="18" charset="0"/>
              </a:rPr>
              <a:t>DPOA: Self </a:t>
            </a:r>
          </a:p>
          <a:p>
            <a:r>
              <a:rPr lang="en-US" sz="1600" dirty="0">
                <a:latin typeface="Times New Roman" panose="02020603050405020304" pitchFamily="18" charset="0"/>
                <a:cs typeface="Times New Roman" panose="02020603050405020304" pitchFamily="18" charset="0"/>
              </a:rPr>
              <a:t>Living Will: N/A</a:t>
            </a:r>
          </a:p>
          <a:p>
            <a:r>
              <a:rPr lang="en-US" sz="1600" dirty="0" err="1">
                <a:latin typeface="Times New Roman" panose="02020603050405020304" pitchFamily="18" charset="0"/>
                <a:cs typeface="Times New Roman" panose="02020603050405020304" pitchFamily="18" charset="0"/>
              </a:rPr>
              <a:t>Ht</a:t>
            </a:r>
            <a:r>
              <a:rPr lang="en-US" sz="1600" dirty="0">
                <a:latin typeface="Times New Roman" panose="02020603050405020304" pitchFamily="18" charset="0"/>
                <a:cs typeface="Times New Roman" panose="02020603050405020304" pitchFamily="18" charset="0"/>
              </a:rPr>
              <a:t>: 182 cm</a:t>
            </a:r>
          </a:p>
          <a:p>
            <a:r>
              <a:rPr lang="en-US" sz="1600" dirty="0" err="1">
                <a:latin typeface="Times New Roman" panose="02020603050405020304" pitchFamily="18" charset="0"/>
                <a:cs typeface="Times New Roman" panose="02020603050405020304" pitchFamily="18" charset="0"/>
              </a:rPr>
              <a:t>Wt</a:t>
            </a:r>
            <a:r>
              <a:rPr lang="en-US" sz="1600" dirty="0">
                <a:latin typeface="Times New Roman" panose="02020603050405020304" pitchFamily="18" charset="0"/>
                <a:cs typeface="Times New Roman" panose="02020603050405020304" pitchFamily="18" charset="0"/>
              </a:rPr>
              <a:t>: 60 kg</a:t>
            </a:r>
          </a:p>
        </p:txBody>
      </p:sp>
      <p:sp>
        <p:nvSpPr>
          <p:cNvPr id="11" name="TextBox 10"/>
          <p:cNvSpPr txBox="1"/>
          <p:nvPr/>
        </p:nvSpPr>
        <p:spPr>
          <a:xfrm>
            <a:off x="11443412" y="8717783"/>
            <a:ext cx="1651414" cy="338554"/>
          </a:xfrm>
          <a:prstGeom prst="rect">
            <a:avLst/>
          </a:prstGeom>
          <a:noFill/>
        </p:spPr>
        <p:txBody>
          <a:bodyPr wrap="none" rtlCol="0">
            <a:spAutoFit/>
          </a:bodyPr>
          <a:lstStyle/>
          <a:p>
            <a:pPr algn="ctr"/>
            <a:r>
              <a:rPr lang="en-US" sz="1600" b="1" dirty="0">
                <a:latin typeface="Times New Roman" panose="02020603050405020304" pitchFamily="18" charset="0"/>
                <a:cs typeface="Times New Roman" panose="02020603050405020304" pitchFamily="18" charset="0"/>
              </a:rPr>
              <a:t>Chief Complaint</a:t>
            </a:r>
          </a:p>
        </p:txBody>
      </p:sp>
      <p:sp>
        <p:nvSpPr>
          <p:cNvPr id="12" name="TextBox 11"/>
          <p:cNvSpPr txBox="1"/>
          <p:nvPr/>
        </p:nvSpPr>
        <p:spPr>
          <a:xfrm>
            <a:off x="11161314" y="9650697"/>
            <a:ext cx="2215608" cy="584775"/>
          </a:xfrm>
          <a:prstGeom prst="rect">
            <a:avLst/>
          </a:prstGeom>
          <a:noFill/>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Admitting/Current Diagnoses(</a:t>
            </a:r>
            <a:r>
              <a:rPr lang="en-US" sz="1600" b="1" dirty="0" err="1">
                <a:latin typeface="Times New Roman" panose="02020603050405020304" pitchFamily="18" charset="0"/>
                <a:cs typeface="Times New Roman" panose="02020603050405020304" pitchFamily="18" charset="0"/>
              </a:rPr>
              <a:t>es</a:t>
            </a:r>
            <a:r>
              <a:rPr lang="en-US" sz="1600" b="1" dirty="0">
                <a:latin typeface="Times New Roman" panose="02020603050405020304" pitchFamily="18" charset="0"/>
                <a:cs typeface="Times New Roman" panose="02020603050405020304" pitchFamily="18" charset="0"/>
              </a:rPr>
              <a:t>):</a:t>
            </a:r>
          </a:p>
        </p:txBody>
      </p:sp>
      <p:sp>
        <p:nvSpPr>
          <p:cNvPr id="22" name="TextBox 21"/>
          <p:cNvSpPr txBox="1"/>
          <p:nvPr/>
        </p:nvSpPr>
        <p:spPr>
          <a:xfrm>
            <a:off x="1728965" y="7634760"/>
            <a:ext cx="5387424" cy="403187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Diagnostic Tests / Lab Result w/ Dates and Normal Ranges</a:t>
            </a:r>
          </a:p>
          <a:p>
            <a:pPr algn="ctr"/>
            <a:r>
              <a:rPr lang="en-US" sz="1600" b="1" dirty="0">
                <a:latin typeface="Times New Roman" panose="02020603050405020304" pitchFamily="18" charset="0"/>
                <a:cs typeface="Times New Roman" panose="02020603050405020304" pitchFamily="18" charset="0"/>
              </a:rPr>
              <a:t>(Prioritize tests that prove the admitting diagnosis exists/is correct)</a:t>
            </a:r>
          </a:p>
          <a:p>
            <a:pPr algn="ctr"/>
            <a:endParaRPr lang="en-US" sz="1600" b="1"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WBC: 7.0</a:t>
            </a:r>
          </a:p>
          <a:p>
            <a:pPr algn="ctr"/>
            <a:r>
              <a:rPr lang="en-US" sz="1600" dirty="0">
                <a:latin typeface="Times New Roman" panose="02020603050405020304" pitchFamily="18" charset="0"/>
                <a:cs typeface="Times New Roman" panose="02020603050405020304" pitchFamily="18" charset="0"/>
              </a:rPr>
              <a:t>Hemoglobin: 8.3</a:t>
            </a:r>
          </a:p>
          <a:p>
            <a:pPr algn="ctr"/>
            <a:r>
              <a:rPr lang="en-US" sz="1600" dirty="0">
                <a:latin typeface="Times New Roman" panose="02020603050405020304" pitchFamily="18" charset="0"/>
                <a:cs typeface="Times New Roman" panose="02020603050405020304" pitchFamily="18" charset="0"/>
              </a:rPr>
              <a:t>Hematocrit: 25.6%</a:t>
            </a:r>
          </a:p>
          <a:p>
            <a:pPr algn="ctr"/>
            <a:r>
              <a:rPr lang="en-US" sz="1600" dirty="0">
                <a:latin typeface="Times New Roman" panose="02020603050405020304" pitchFamily="18" charset="0"/>
                <a:cs typeface="Times New Roman" panose="02020603050405020304" pitchFamily="18" charset="0"/>
              </a:rPr>
              <a:t>Platelets: 290</a:t>
            </a:r>
          </a:p>
          <a:p>
            <a:pPr algn="ctr"/>
            <a:r>
              <a:rPr lang="en-US" sz="1600" dirty="0">
                <a:latin typeface="Times New Roman" panose="02020603050405020304" pitchFamily="18" charset="0"/>
                <a:cs typeface="Times New Roman" panose="02020603050405020304" pitchFamily="18" charset="0"/>
              </a:rPr>
              <a:t>Sodium: 149</a:t>
            </a:r>
          </a:p>
          <a:p>
            <a:pPr algn="ctr"/>
            <a:r>
              <a:rPr lang="en-US" sz="1600" dirty="0">
                <a:latin typeface="Times New Roman" panose="02020603050405020304" pitchFamily="18" charset="0"/>
                <a:cs typeface="Times New Roman" panose="02020603050405020304" pitchFamily="18" charset="0"/>
              </a:rPr>
              <a:t>CO2: 33</a:t>
            </a:r>
          </a:p>
          <a:p>
            <a:pPr algn="ctr"/>
            <a:r>
              <a:rPr lang="en-US" sz="1600" dirty="0">
                <a:latin typeface="Times New Roman" panose="02020603050405020304" pitchFamily="18" charset="0"/>
                <a:cs typeface="Times New Roman" panose="02020603050405020304" pitchFamily="18" charset="0"/>
              </a:rPr>
              <a:t>BUN: 15</a:t>
            </a:r>
          </a:p>
          <a:p>
            <a:pPr algn="ctr"/>
            <a:r>
              <a:rPr lang="en-US" sz="1600" dirty="0">
                <a:latin typeface="Times New Roman" panose="02020603050405020304" pitchFamily="18" charset="0"/>
                <a:cs typeface="Times New Roman" panose="02020603050405020304" pitchFamily="18" charset="0"/>
              </a:rPr>
              <a:t>Creatinine: 0.6</a:t>
            </a:r>
          </a:p>
          <a:p>
            <a:pPr algn="ctr"/>
            <a:r>
              <a:rPr lang="en-US" sz="1600" dirty="0">
                <a:latin typeface="Times New Roman" panose="02020603050405020304" pitchFamily="18" charset="0"/>
                <a:cs typeface="Times New Roman" panose="02020603050405020304" pitchFamily="18" charset="0"/>
              </a:rPr>
              <a:t>Blood glucose: 250</a:t>
            </a:r>
          </a:p>
          <a:p>
            <a:pPr algn="ctr"/>
            <a:endParaRPr lang="en-US" sz="1600" dirty="0">
              <a:latin typeface="Times New Roman" panose="02020603050405020304" pitchFamily="18" charset="0"/>
              <a:cs typeface="Times New Roman" panose="02020603050405020304" pitchFamily="18" charset="0"/>
            </a:endParaRPr>
          </a:p>
          <a:p>
            <a:pPr algn="ctr"/>
            <a:endParaRPr lang="en-US" sz="1600" b="1" dirty="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9940525" y="11681460"/>
            <a:ext cx="1355949"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Plan of Care:</a:t>
            </a:r>
          </a:p>
        </p:txBody>
      </p:sp>
      <p:sp>
        <p:nvSpPr>
          <p:cNvPr id="25" name="TextBox 24"/>
          <p:cNvSpPr txBox="1"/>
          <p:nvPr/>
        </p:nvSpPr>
        <p:spPr>
          <a:xfrm>
            <a:off x="7924800" y="12374880"/>
            <a:ext cx="184731" cy="338554"/>
          </a:xfrm>
          <a:prstGeom prst="rect">
            <a:avLst/>
          </a:prstGeom>
          <a:noFill/>
        </p:spPr>
        <p:txBody>
          <a:bodyPr wrap="none" rtlCol="0">
            <a:spAutoFit/>
          </a:bodyPr>
          <a:lstStyle/>
          <a:p>
            <a:endParaRPr lang="en-US" sz="16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15849600" y="9509760"/>
            <a:ext cx="184731" cy="338554"/>
          </a:xfrm>
          <a:prstGeom prst="rect">
            <a:avLst/>
          </a:prstGeom>
          <a:noFill/>
        </p:spPr>
        <p:txBody>
          <a:bodyPr wrap="none" rtlCol="0">
            <a:spAutoFit/>
          </a:bodyPr>
          <a:lstStyle/>
          <a:p>
            <a:endParaRPr lang="en-US" sz="1600">
              <a:latin typeface="Times New Roman" panose="02020603050405020304" pitchFamily="18" charset="0"/>
              <a:cs typeface="Times New Roman" panose="02020603050405020304" pitchFamily="18" charset="0"/>
            </a:endParaRPr>
          </a:p>
        </p:txBody>
      </p:sp>
      <p:sp>
        <p:nvSpPr>
          <p:cNvPr id="40" name="TextBox 39"/>
          <p:cNvSpPr txBox="1"/>
          <p:nvPr/>
        </p:nvSpPr>
        <p:spPr>
          <a:xfrm>
            <a:off x="1993900" y="2688771"/>
            <a:ext cx="4758592" cy="3293209"/>
          </a:xfrm>
          <a:prstGeom prst="rect">
            <a:avLst/>
          </a:prstGeom>
          <a:noFill/>
        </p:spPr>
        <p:txBody>
          <a:bodyPr wrap="square" rtlCol="0">
            <a:spAutoFit/>
          </a:bodyPr>
          <a:lstStyle/>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Due to patient being disoriented x4, teaching barriers and effectiveness were unidentified.  </a:t>
            </a:r>
          </a:p>
          <a:p>
            <a:pPr marL="285750" indent="-2857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Patient was unable to communicate due to a fixed vision and absent speech. </a:t>
            </a:r>
          </a:p>
          <a:p>
            <a:pPr marL="285750" indent="-2857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S.K comes from a skilled nursing facility and will be discharged back to the facility because he needs to be monitored at all times and has no family.</a:t>
            </a:r>
          </a:p>
          <a:p>
            <a:pPr marL="285750" indent="-2857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Patient does require a sitter at all times at hospital stay and back at home (SNF).</a:t>
            </a:r>
          </a:p>
        </p:txBody>
      </p:sp>
      <p:sp>
        <p:nvSpPr>
          <p:cNvPr id="8" name="TextBox 7">
            <a:extLst>
              <a:ext uri="{FF2B5EF4-FFF2-40B4-BE49-F238E27FC236}">
                <a16:creationId xmlns:a16="http://schemas.microsoft.com/office/drawing/2014/main" id="{FF015E70-09F7-1542-9640-631A2EEED73F}"/>
              </a:ext>
            </a:extLst>
          </p:cNvPr>
          <p:cNvSpPr txBox="1"/>
          <p:nvPr/>
        </p:nvSpPr>
        <p:spPr>
          <a:xfrm flipH="1">
            <a:off x="11271324" y="9111554"/>
            <a:ext cx="1871832" cy="584775"/>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Altered Mental Status</a:t>
            </a:r>
          </a:p>
        </p:txBody>
      </p:sp>
      <p:sp>
        <p:nvSpPr>
          <p:cNvPr id="27" name="TextBox 26">
            <a:extLst>
              <a:ext uri="{FF2B5EF4-FFF2-40B4-BE49-F238E27FC236}">
                <a16:creationId xmlns:a16="http://schemas.microsoft.com/office/drawing/2014/main" id="{CEF4BDFA-3C3F-5F4C-A472-F5AB30273D44}"/>
              </a:ext>
            </a:extLst>
          </p:cNvPr>
          <p:cNvSpPr txBox="1"/>
          <p:nvPr/>
        </p:nvSpPr>
        <p:spPr>
          <a:xfrm>
            <a:off x="11359580" y="10230145"/>
            <a:ext cx="1646357"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Diabetic Hyperosmolar Coma </a:t>
            </a:r>
          </a:p>
        </p:txBody>
      </p:sp>
      <p:sp>
        <p:nvSpPr>
          <p:cNvPr id="28" name="TextBox 27">
            <a:extLst>
              <a:ext uri="{FF2B5EF4-FFF2-40B4-BE49-F238E27FC236}">
                <a16:creationId xmlns:a16="http://schemas.microsoft.com/office/drawing/2014/main" id="{3C1199EC-AEB1-274E-8791-8B754D4B340D}"/>
              </a:ext>
            </a:extLst>
          </p:cNvPr>
          <p:cNvSpPr txBox="1"/>
          <p:nvPr/>
        </p:nvSpPr>
        <p:spPr>
          <a:xfrm>
            <a:off x="8439000" y="11985365"/>
            <a:ext cx="4303449" cy="2308324"/>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The nursing home will be accepting this patient back when he is stable for discharge.</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Patient will maintain adequate nutrition to normalize blood sugar.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Patient’s sodium level will be between </a:t>
            </a:r>
          </a:p>
          <a:p>
            <a:pPr algn="just"/>
            <a:r>
              <a:rPr lang="en-US" sz="1600" dirty="0">
                <a:latin typeface="Times New Roman" panose="02020603050405020304" pitchFamily="18" charset="0"/>
                <a:cs typeface="Times New Roman" panose="02020603050405020304" pitchFamily="18" charset="0"/>
              </a:rPr>
              <a:t>135-145 at the end of my shift. </a:t>
            </a:r>
          </a:p>
          <a:p>
            <a:pPr algn="just"/>
            <a:endParaRPr lang="en-US" sz="16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E36F8B5A-5242-3445-9FED-6D1A23EAD0C9}"/>
              </a:ext>
            </a:extLst>
          </p:cNvPr>
          <p:cNvSpPr txBox="1"/>
          <p:nvPr/>
        </p:nvSpPr>
        <p:spPr>
          <a:xfrm>
            <a:off x="14552070" y="2621101"/>
            <a:ext cx="4599055" cy="1569660"/>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 patient lives in a nursing home. The staff</a:t>
            </a:r>
          </a:p>
          <a:p>
            <a:r>
              <a:rPr lang="en-US" sz="1600" dirty="0">
                <a:latin typeface="Times New Roman" panose="02020603050405020304" pitchFamily="18" charset="0"/>
                <a:cs typeface="Times New Roman" panose="02020603050405020304" pitchFamily="18" charset="0"/>
              </a:rPr>
              <a:t>found this patient lethargic and increased urine  </a:t>
            </a:r>
          </a:p>
          <a:p>
            <a:r>
              <a:rPr lang="en-US" sz="1600" dirty="0">
                <a:latin typeface="Times New Roman" panose="02020603050405020304" pitchFamily="18" charset="0"/>
                <a:cs typeface="Times New Roman" panose="02020603050405020304" pitchFamily="18" charset="0"/>
              </a:rPr>
              <a:t>output. The patient suffers from a TBI and is not able to have a verbal complaint. Patient has not been eating therefore the nurses have not gave him his insulin.  Glucose was 1064 upon admission. </a:t>
            </a:r>
          </a:p>
        </p:txBody>
      </p:sp>
      <p:sp>
        <p:nvSpPr>
          <p:cNvPr id="29" name="TextBox 28">
            <a:extLst>
              <a:ext uri="{FF2B5EF4-FFF2-40B4-BE49-F238E27FC236}">
                <a16:creationId xmlns:a16="http://schemas.microsoft.com/office/drawing/2014/main" id="{813F068A-0EEC-294F-90D7-212DD60FC3B1}"/>
              </a:ext>
            </a:extLst>
          </p:cNvPr>
          <p:cNvSpPr txBox="1"/>
          <p:nvPr/>
        </p:nvSpPr>
        <p:spPr>
          <a:xfrm>
            <a:off x="7658098" y="2113723"/>
            <a:ext cx="5852161" cy="1569660"/>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There are a total of 8 stages in Erikson’s Stages of Development. S.K would fall into the 6</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stage called Intimacy vs. Isolation which rages from ages 18-40. This stage refers to a period where this age group begins to share love and seek for relationships in hope to commit with someone other than their family. However, fearing  commitment  they will be in isolation. (Simply Psychology, 2018)</a:t>
            </a:r>
          </a:p>
        </p:txBody>
      </p:sp>
      <p:sp>
        <p:nvSpPr>
          <p:cNvPr id="33" name="TextBox 32">
            <a:extLst>
              <a:ext uri="{FF2B5EF4-FFF2-40B4-BE49-F238E27FC236}">
                <a16:creationId xmlns:a16="http://schemas.microsoft.com/office/drawing/2014/main" id="{BEFCC182-BD95-BF45-9C50-413EF0B4F28D}"/>
              </a:ext>
            </a:extLst>
          </p:cNvPr>
          <p:cNvSpPr txBox="1"/>
          <p:nvPr/>
        </p:nvSpPr>
        <p:spPr>
          <a:xfrm>
            <a:off x="14550494" y="5619512"/>
            <a:ext cx="4748244" cy="1815882"/>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Hyperosmolar Hyperglycemic State is a complication of diabetes. This type of diabetes results in high blood sugar without ketoacidosis. A risk factor of this disease is stopping insulin. Insulin lowers blood glucose. In HHS the body is trying to get rid of the excess sugar by passing it into urine. </a:t>
            </a:r>
          </a:p>
          <a:p>
            <a:r>
              <a:rPr lang="en-US" sz="1600" dirty="0">
                <a:latin typeface="Times New Roman" panose="02020603050405020304" pitchFamily="18" charset="0"/>
                <a:cs typeface="Times New Roman" panose="02020603050405020304" pitchFamily="18" charset="0"/>
              </a:rPr>
              <a:t>(American Diabetes Association, 2018)</a:t>
            </a:r>
          </a:p>
        </p:txBody>
      </p:sp>
      <p:sp>
        <p:nvSpPr>
          <p:cNvPr id="34" name="TextBox 33">
            <a:extLst>
              <a:ext uri="{FF2B5EF4-FFF2-40B4-BE49-F238E27FC236}">
                <a16:creationId xmlns:a16="http://schemas.microsoft.com/office/drawing/2014/main" id="{A310E271-FA96-5347-A177-A6E801BB1C7F}"/>
              </a:ext>
            </a:extLst>
          </p:cNvPr>
          <p:cNvSpPr txBox="1"/>
          <p:nvPr/>
        </p:nvSpPr>
        <p:spPr>
          <a:xfrm>
            <a:off x="14516641" y="10204132"/>
            <a:ext cx="4097442" cy="1815882"/>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Traumatic Brain Injury: This results from a violent blow to the head that penetrates the tissue. The patient was involved in a car accident. There are several physical symptoms that the patient presents with such as altered level of consciousness, headache, and weakness.    </a:t>
            </a:r>
          </a:p>
        </p:txBody>
      </p:sp>
      <p:sp>
        <p:nvSpPr>
          <p:cNvPr id="35" name="TextBox 34">
            <a:extLst>
              <a:ext uri="{FF2B5EF4-FFF2-40B4-BE49-F238E27FC236}">
                <a16:creationId xmlns:a16="http://schemas.microsoft.com/office/drawing/2014/main" id="{BB06294C-3F88-C143-BAA4-1C3CFC005035}"/>
              </a:ext>
            </a:extLst>
          </p:cNvPr>
          <p:cNvSpPr txBox="1"/>
          <p:nvPr/>
        </p:nvSpPr>
        <p:spPr>
          <a:xfrm>
            <a:off x="7569419" y="5445567"/>
            <a:ext cx="6146582"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This is a Caucasian Christian male admitted from nursing home. The patient does not have any support system. He is disabled and does not work. He has not been able to work for 3 years. </a:t>
            </a:r>
          </a:p>
        </p:txBody>
      </p:sp>
      <p:sp>
        <p:nvSpPr>
          <p:cNvPr id="36" name="TextBox 35">
            <a:extLst>
              <a:ext uri="{FF2B5EF4-FFF2-40B4-BE49-F238E27FC236}">
                <a16:creationId xmlns:a16="http://schemas.microsoft.com/office/drawing/2014/main" id="{FD22D6FD-D6BB-3E46-A71E-0EB3CF2CD895}"/>
              </a:ext>
            </a:extLst>
          </p:cNvPr>
          <p:cNvSpPr txBox="1"/>
          <p:nvPr/>
        </p:nvSpPr>
        <p:spPr>
          <a:xfrm>
            <a:off x="2109851" y="11424754"/>
            <a:ext cx="5083443" cy="1569660"/>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Head CT w/o contrast: </a:t>
            </a:r>
            <a:r>
              <a:rPr lang="en-US" sz="1600" dirty="0" err="1">
                <a:latin typeface="Times New Roman" panose="02020603050405020304" pitchFamily="18" charset="0"/>
                <a:cs typeface="Times New Roman" panose="02020603050405020304" pitchFamily="18" charset="0"/>
              </a:rPr>
              <a:t>Dx</a:t>
            </a:r>
            <a:r>
              <a:rPr lang="en-US" sz="1600" dirty="0">
                <a:latin typeface="Times New Roman" panose="02020603050405020304" pitchFamily="18" charset="0"/>
                <a:cs typeface="Times New Roman" panose="02020603050405020304" pitchFamily="18" charset="0"/>
              </a:rPr>
              <a:t>: Altered Mental Status</a:t>
            </a:r>
          </a:p>
          <a:p>
            <a:r>
              <a:rPr lang="en-US" sz="1600" dirty="0">
                <a:latin typeface="Times New Roman" panose="02020603050405020304" pitchFamily="18" charset="0"/>
                <a:cs typeface="Times New Roman" panose="02020603050405020304" pitchFamily="18" charset="0"/>
              </a:rPr>
              <a:t>Patient had a left facial droop. R/O stroke vs blood.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Evaluation: Posterior fossa demonstrates 4</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ventricle to be </a:t>
            </a:r>
          </a:p>
          <a:p>
            <a:r>
              <a:rPr lang="en-US" sz="1600" dirty="0">
                <a:latin typeface="Times New Roman" panose="02020603050405020304" pitchFamily="18" charset="0"/>
                <a:cs typeface="Times New Roman" panose="02020603050405020304" pitchFamily="18" charset="0"/>
              </a:rPr>
              <a:t>Midline and w/o mass impression. </a:t>
            </a:r>
          </a:p>
          <a:p>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Times New Roman" panose="02020603050405020304" pitchFamily="18" charset="0"/>
              <a:cs typeface="Times New Roman" panose="02020603050405020304" pitchFamily="18" charset="0"/>
            </a:endParaRPr>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Times New Roman" panose="02020603050405020304" pitchFamily="18" charset="0"/>
              <a:cs typeface="Times New Roman" panose="02020603050405020304" pitchFamily="18" charset="0"/>
            </a:endParaRPr>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24" name="TextBox 23"/>
          <p:cNvSpPr txBox="1"/>
          <p:nvPr/>
        </p:nvSpPr>
        <p:spPr>
          <a:xfrm>
            <a:off x="5562062" y="738553"/>
            <a:ext cx="1246880"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Vital Signs</a:t>
            </a:r>
          </a:p>
        </p:txBody>
      </p:sp>
      <p:sp>
        <p:nvSpPr>
          <p:cNvPr id="40" name="TextBox 39"/>
          <p:cNvSpPr txBox="1"/>
          <p:nvPr/>
        </p:nvSpPr>
        <p:spPr>
          <a:xfrm>
            <a:off x="8038769" y="738553"/>
            <a:ext cx="1437253"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Neurological</a:t>
            </a:r>
          </a:p>
        </p:txBody>
      </p:sp>
      <p:sp>
        <p:nvSpPr>
          <p:cNvPr id="42" name="TextBox 41"/>
          <p:cNvSpPr txBox="1"/>
          <p:nvPr/>
        </p:nvSpPr>
        <p:spPr>
          <a:xfrm>
            <a:off x="10464367" y="736932"/>
            <a:ext cx="1710725"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Cardiovascular</a:t>
            </a:r>
          </a:p>
        </p:txBody>
      </p:sp>
      <p:sp>
        <p:nvSpPr>
          <p:cNvPr id="43" name="TextBox 42"/>
          <p:cNvSpPr txBox="1"/>
          <p:nvPr/>
        </p:nvSpPr>
        <p:spPr>
          <a:xfrm>
            <a:off x="13183019" y="736932"/>
            <a:ext cx="1364476"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Respiratory</a:t>
            </a:r>
          </a:p>
        </p:txBody>
      </p:sp>
      <p:sp>
        <p:nvSpPr>
          <p:cNvPr id="44" name="TextBox 43"/>
          <p:cNvSpPr txBox="1"/>
          <p:nvPr/>
        </p:nvSpPr>
        <p:spPr>
          <a:xfrm>
            <a:off x="5095651" y="3111230"/>
            <a:ext cx="2313454"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Nutrition / Hydration</a:t>
            </a:r>
          </a:p>
        </p:txBody>
      </p:sp>
      <p:sp>
        <p:nvSpPr>
          <p:cNvPr id="47" name="TextBox 46"/>
          <p:cNvSpPr txBox="1"/>
          <p:nvPr/>
        </p:nvSpPr>
        <p:spPr>
          <a:xfrm>
            <a:off x="8429140" y="3111230"/>
            <a:ext cx="453970"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GI</a:t>
            </a:r>
          </a:p>
        </p:txBody>
      </p:sp>
      <p:sp>
        <p:nvSpPr>
          <p:cNvPr id="48" name="TextBox 47"/>
          <p:cNvSpPr txBox="1"/>
          <p:nvPr/>
        </p:nvSpPr>
        <p:spPr>
          <a:xfrm>
            <a:off x="10956842" y="3111230"/>
            <a:ext cx="530915"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GU</a:t>
            </a:r>
          </a:p>
        </p:txBody>
      </p:sp>
      <p:sp>
        <p:nvSpPr>
          <p:cNvPr id="49" name="TextBox 48"/>
          <p:cNvSpPr txBox="1"/>
          <p:nvPr/>
        </p:nvSpPr>
        <p:spPr>
          <a:xfrm>
            <a:off x="13056926" y="3111230"/>
            <a:ext cx="1629613"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Rest / Exercise</a:t>
            </a:r>
          </a:p>
        </p:txBody>
      </p:sp>
      <p:sp>
        <p:nvSpPr>
          <p:cNvPr id="51" name="TextBox 50"/>
          <p:cNvSpPr txBox="1"/>
          <p:nvPr/>
        </p:nvSpPr>
        <p:spPr>
          <a:xfrm>
            <a:off x="5368353" y="5482724"/>
            <a:ext cx="1659429"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Integumentary</a:t>
            </a:r>
          </a:p>
        </p:txBody>
      </p:sp>
      <p:sp>
        <p:nvSpPr>
          <p:cNvPr id="52" name="TextBox 51"/>
          <p:cNvSpPr txBox="1"/>
          <p:nvPr/>
        </p:nvSpPr>
        <p:spPr>
          <a:xfrm>
            <a:off x="8094913" y="5482724"/>
            <a:ext cx="1210588"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Endocrine</a:t>
            </a:r>
          </a:p>
        </p:txBody>
      </p:sp>
      <p:sp>
        <p:nvSpPr>
          <p:cNvPr id="53" name="TextBox 52"/>
          <p:cNvSpPr txBox="1"/>
          <p:nvPr/>
        </p:nvSpPr>
        <p:spPr>
          <a:xfrm>
            <a:off x="10543926" y="5481103"/>
            <a:ext cx="1428596"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Psychosocial</a:t>
            </a:r>
          </a:p>
        </p:txBody>
      </p:sp>
      <p:sp>
        <p:nvSpPr>
          <p:cNvPr id="54" name="TextBox 53"/>
          <p:cNvSpPr txBox="1"/>
          <p:nvPr/>
        </p:nvSpPr>
        <p:spPr>
          <a:xfrm>
            <a:off x="13034303" y="5481103"/>
            <a:ext cx="1774845"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Musculoskeletal</a:t>
            </a:r>
          </a:p>
        </p:txBody>
      </p:sp>
      <p:sp>
        <p:nvSpPr>
          <p:cNvPr id="55" name="TextBox 54"/>
          <p:cNvSpPr txBox="1"/>
          <p:nvPr/>
        </p:nvSpPr>
        <p:spPr>
          <a:xfrm>
            <a:off x="686796" y="736791"/>
            <a:ext cx="3672287" cy="923330"/>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Priority Nursing Diagnosis #1</a:t>
            </a:r>
          </a:p>
          <a:p>
            <a:pPr algn="ctr"/>
            <a:r>
              <a:rPr lang="en-US" sz="1800" b="1" dirty="0">
                <a:latin typeface="Times New Roman" panose="02020603050405020304" pitchFamily="18" charset="0"/>
                <a:cs typeface="Times New Roman" panose="02020603050405020304" pitchFamily="18" charset="0"/>
              </a:rPr>
              <a:t>(problem r/t cause a/e/b signs &amp; </a:t>
            </a:r>
          </a:p>
          <a:p>
            <a:pPr algn="ctr"/>
            <a:r>
              <a:rPr lang="en-US" sz="1800" b="1" dirty="0">
                <a:latin typeface="Times New Roman" panose="02020603050405020304" pitchFamily="18" charset="0"/>
                <a:cs typeface="Times New Roman" panose="02020603050405020304" pitchFamily="18" charset="0"/>
              </a:rPr>
              <a:t>symptoms)</a:t>
            </a:r>
          </a:p>
        </p:txBody>
      </p:sp>
      <p:sp>
        <p:nvSpPr>
          <p:cNvPr id="56" name="TextBox 55"/>
          <p:cNvSpPr txBox="1"/>
          <p:nvPr/>
        </p:nvSpPr>
        <p:spPr>
          <a:xfrm>
            <a:off x="171557" y="4678630"/>
            <a:ext cx="4300675" cy="923330"/>
          </a:xfrm>
          <a:prstGeom prst="rect">
            <a:avLst/>
          </a:prstGeom>
          <a:noFill/>
        </p:spPr>
        <p:txBody>
          <a:bodyPr wrap="square" rtlCol="0">
            <a:spAutoFit/>
          </a:bodyPr>
          <a:lstStyle/>
          <a:p>
            <a:pPr algn="ctr"/>
            <a:r>
              <a:rPr lang="en-US" sz="1800" b="1" dirty="0">
                <a:latin typeface="Times New Roman" panose="02020603050405020304" pitchFamily="18" charset="0"/>
                <a:cs typeface="Times New Roman" panose="02020603050405020304" pitchFamily="18" charset="0"/>
              </a:rPr>
              <a:t>Outcome Goal #1</a:t>
            </a:r>
          </a:p>
          <a:p>
            <a:pPr algn="ctr"/>
            <a:r>
              <a:rPr lang="en-US" sz="1800" b="1" dirty="0">
                <a:latin typeface="Times New Roman" panose="02020603050405020304" pitchFamily="18" charset="0"/>
                <a:cs typeface="Times New Roman" panose="02020603050405020304" pitchFamily="18" charset="0"/>
              </a:rPr>
              <a:t>(specific, measurable, achievable, realistic, time bound)</a:t>
            </a:r>
          </a:p>
        </p:txBody>
      </p:sp>
      <p:sp>
        <p:nvSpPr>
          <p:cNvPr id="57" name="TextBox 56"/>
          <p:cNvSpPr txBox="1"/>
          <p:nvPr/>
        </p:nvSpPr>
        <p:spPr>
          <a:xfrm>
            <a:off x="6167336" y="6322979"/>
            <a:ext cx="184731" cy="369332"/>
          </a:xfrm>
          <a:prstGeom prst="rect">
            <a:avLst/>
          </a:prstGeom>
          <a:noFill/>
        </p:spPr>
        <p:txBody>
          <a:bodyPr wrap="none" rtlCol="0">
            <a:spAutoFit/>
          </a:bodyPr>
          <a:lstStyle/>
          <a:p>
            <a:endParaRPr lang="en-US" sz="1800">
              <a:latin typeface="Times New Roman" panose="02020603050405020304" pitchFamily="18" charset="0"/>
              <a:cs typeface="Times New Roman" panose="02020603050405020304" pitchFamily="18" charset="0"/>
            </a:endParaRPr>
          </a:p>
        </p:txBody>
      </p:sp>
      <p:sp>
        <p:nvSpPr>
          <p:cNvPr id="58" name="TextBox 57"/>
          <p:cNvSpPr txBox="1"/>
          <p:nvPr/>
        </p:nvSpPr>
        <p:spPr>
          <a:xfrm>
            <a:off x="4455268" y="7334655"/>
            <a:ext cx="184731" cy="369332"/>
          </a:xfrm>
          <a:prstGeom prst="rect">
            <a:avLst/>
          </a:prstGeom>
          <a:noFill/>
        </p:spPr>
        <p:txBody>
          <a:bodyPr wrap="none" rtlCol="0">
            <a:spAutoFit/>
          </a:bodyPr>
          <a:lstStyle/>
          <a:p>
            <a:endParaRPr lang="en-US" sz="1800" dirty="0">
              <a:latin typeface="Times New Roman" panose="02020603050405020304" pitchFamily="18" charset="0"/>
              <a:cs typeface="Times New Roman" panose="02020603050405020304" pitchFamily="18" charset="0"/>
            </a:endParaRPr>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64" name="TextBox 63"/>
          <p:cNvSpPr txBox="1"/>
          <p:nvPr/>
        </p:nvSpPr>
        <p:spPr>
          <a:xfrm>
            <a:off x="1685312" y="8529706"/>
            <a:ext cx="1794081"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Interventions #1</a:t>
            </a:r>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67" name="TextBox 66"/>
          <p:cNvSpPr txBox="1"/>
          <p:nvPr/>
        </p:nvSpPr>
        <p:spPr>
          <a:xfrm>
            <a:off x="5066503" y="8531832"/>
            <a:ext cx="4200830" cy="646331"/>
          </a:xfrm>
          <a:prstGeom prst="rect">
            <a:avLst/>
          </a:prstGeom>
          <a:noFill/>
        </p:spPr>
        <p:txBody>
          <a:bodyPr wrap="none" rtlCol="0">
            <a:spAutoFit/>
          </a:bodyPr>
          <a:lstStyle/>
          <a:p>
            <a:pPr algn="ctr"/>
            <a:r>
              <a:rPr lang="en-US" sz="1800" b="1" dirty="0">
                <a:latin typeface="Times New Roman" panose="02020603050405020304" pitchFamily="18" charset="0"/>
                <a:cs typeface="Times New Roman" panose="02020603050405020304" pitchFamily="18" charset="0"/>
              </a:rPr>
              <a:t>Evaluation #1</a:t>
            </a:r>
          </a:p>
          <a:p>
            <a:r>
              <a:rPr lang="en-US" sz="1800" b="1" dirty="0">
                <a:latin typeface="Times New Roman" panose="02020603050405020304" pitchFamily="18" charset="0"/>
                <a:cs typeface="Times New Roman" panose="02020603050405020304" pitchFamily="18" charset="0"/>
              </a:rPr>
              <a:t>(start with “goal met” or “goal not met”)</a:t>
            </a:r>
          </a:p>
        </p:txBody>
      </p:sp>
      <p:sp>
        <p:nvSpPr>
          <p:cNvPr id="68" name="TextBox 67"/>
          <p:cNvSpPr txBox="1"/>
          <p:nvPr/>
        </p:nvSpPr>
        <p:spPr>
          <a:xfrm>
            <a:off x="11930456" y="8527148"/>
            <a:ext cx="1550424" cy="369332"/>
          </a:xfrm>
          <a:prstGeom prst="rect">
            <a:avLst/>
          </a:prstGeom>
          <a:noFill/>
        </p:spPr>
        <p:txBody>
          <a:bodyPr wrap="none" rtlCol="0">
            <a:spAutoFit/>
          </a:bodyPr>
          <a:lstStyle/>
          <a:p>
            <a:r>
              <a:rPr lang="en-US" sz="1800" b="1">
                <a:latin typeface="Times New Roman" panose="02020603050405020304" pitchFamily="18" charset="0"/>
                <a:cs typeface="Times New Roman" panose="02020603050405020304" pitchFamily="18" charset="0"/>
              </a:rPr>
              <a:t>Evaluation </a:t>
            </a:r>
            <a:r>
              <a:rPr lang="en-US" sz="1800" b="1" dirty="0">
                <a:latin typeface="Times New Roman" panose="02020603050405020304" pitchFamily="18" charset="0"/>
                <a:cs typeface="Times New Roman" panose="02020603050405020304" pitchFamily="18" charset="0"/>
              </a:rPr>
              <a:t>#2</a:t>
            </a:r>
          </a:p>
        </p:txBody>
      </p:sp>
      <p:sp>
        <p:nvSpPr>
          <p:cNvPr id="70" name="TextBox 69"/>
          <p:cNvSpPr txBox="1"/>
          <p:nvPr/>
        </p:nvSpPr>
        <p:spPr>
          <a:xfrm>
            <a:off x="16650671" y="8496510"/>
            <a:ext cx="1794081"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Interventions #2</a:t>
            </a:r>
          </a:p>
        </p:txBody>
      </p:sp>
      <p:sp>
        <p:nvSpPr>
          <p:cNvPr id="71" name="TextBox 70"/>
          <p:cNvSpPr txBox="1"/>
          <p:nvPr/>
        </p:nvSpPr>
        <p:spPr>
          <a:xfrm>
            <a:off x="16573195" y="4678630"/>
            <a:ext cx="2024913"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Outcome / Goal #2</a:t>
            </a:r>
          </a:p>
        </p:txBody>
      </p:sp>
      <p:sp>
        <p:nvSpPr>
          <p:cNvPr id="72" name="TextBox 71"/>
          <p:cNvSpPr txBox="1"/>
          <p:nvPr/>
        </p:nvSpPr>
        <p:spPr>
          <a:xfrm>
            <a:off x="15953366" y="798074"/>
            <a:ext cx="3114955"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Priority Nursing Diagnosis #2</a:t>
            </a:r>
          </a:p>
        </p:txBody>
      </p:sp>
      <p:sp>
        <p:nvSpPr>
          <p:cNvPr id="73" name="TextBox 72"/>
          <p:cNvSpPr txBox="1"/>
          <p:nvPr/>
        </p:nvSpPr>
        <p:spPr>
          <a:xfrm>
            <a:off x="1519347" y="12254519"/>
            <a:ext cx="2223686" cy="646331"/>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“Risk for” Diagnosis</a:t>
            </a:r>
          </a:p>
          <a:p>
            <a:pPr algn="ctr"/>
            <a:r>
              <a:rPr lang="en-US" sz="1800" b="1" dirty="0">
                <a:latin typeface="Times New Roman" panose="02020603050405020304" pitchFamily="18" charset="0"/>
                <a:cs typeface="Times New Roman" panose="02020603050405020304" pitchFamily="18" charset="0"/>
              </a:rPr>
              <a:t>(problem r/t cause)</a:t>
            </a:r>
          </a:p>
        </p:txBody>
      </p:sp>
      <p:sp>
        <p:nvSpPr>
          <p:cNvPr id="74" name="TextBox 73"/>
          <p:cNvSpPr txBox="1"/>
          <p:nvPr/>
        </p:nvSpPr>
        <p:spPr>
          <a:xfrm>
            <a:off x="5767682" y="12015320"/>
            <a:ext cx="1749197" cy="369332"/>
          </a:xfrm>
          <a:prstGeom prst="rect">
            <a:avLst/>
          </a:prstGeom>
          <a:noFill/>
        </p:spPr>
        <p:txBody>
          <a:bodyPr wrap="none" rtlCol="0">
            <a:spAutoFit/>
          </a:bodyPr>
          <a:lstStyle/>
          <a:p>
            <a:r>
              <a:rPr lang="en-US" sz="1800" b="1">
                <a:latin typeface="Times New Roman" panose="02020603050405020304" pitchFamily="18" charset="0"/>
                <a:cs typeface="Times New Roman" panose="02020603050405020304" pitchFamily="18" charset="0"/>
              </a:rPr>
              <a:t>“Risk For” goal</a:t>
            </a:r>
            <a:endParaRPr lang="en-US" sz="1800" b="1" dirty="0">
              <a:latin typeface="Times New Roman" panose="02020603050405020304" pitchFamily="18" charset="0"/>
              <a:cs typeface="Times New Roman" panose="02020603050405020304" pitchFamily="18" charset="0"/>
            </a:endParaRPr>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76" name="TextBox 75"/>
          <p:cNvSpPr txBox="1"/>
          <p:nvPr/>
        </p:nvSpPr>
        <p:spPr>
          <a:xfrm>
            <a:off x="10171561" y="11878397"/>
            <a:ext cx="2659702" cy="369332"/>
          </a:xfrm>
          <a:prstGeom prst="rect">
            <a:avLst/>
          </a:prstGeom>
          <a:noFill/>
        </p:spPr>
        <p:txBody>
          <a:bodyPr wrap="none" rtlCol="0">
            <a:spAutoFit/>
          </a:bodyPr>
          <a:lstStyle/>
          <a:p>
            <a:r>
              <a:rPr lang="en-US" sz="1800" b="1">
                <a:latin typeface="Times New Roman" panose="02020603050405020304" pitchFamily="18" charset="0"/>
                <a:cs typeface="Times New Roman" panose="02020603050405020304" pitchFamily="18" charset="0"/>
              </a:rPr>
              <a:t>“Risk For” </a:t>
            </a:r>
            <a:r>
              <a:rPr lang="en-US" sz="1800" b="1" dirty="0">
                <a:latin typeface="Times New Roman" panose="02020603050405020304" pitchFamily="18" charset="0"/>
                <a:cs typeface="Times New Roman" panose="02020603050405020304" pitchFamily="18" charset="0"/>
              </a:rPr>
              <a:t>I</a:t>
            </a:r>
            <a:r>
              <a:rPr lang="en-US" sz="1800" b="1">
                <a:latin typeface="Times New Roman" panose="02020603050405020304" pitchFamily="18" charset="0"/>
                <a:cs typeface="Times New Roman" panose="02020603050405020304" pitchFamily="18" charset="0"/>
              </a:rPr>
              <a:t>nterventions</a:t>
            </a:r>
            <a:endParaRPr lang="en-US" sz="1800" b="1" dirty="0">
              <a:latin typeface="Times New Roman" panose="02020603050405020304" pitchFamily="18" charset="0"/>
              <a:cs typeface="Times New Roman" panose="02020603050405020304" pitchFamily="18" charset="0"/>
            </a:endParaRPr>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cs typeface="Times New Roman" panose="02020603050405020304" pitchFamily="18" charset="0"/>
            </a:endParaRPr>
          </a:p>
        </p:txBody>
      </p:sp>
      <p:sp>
        <p:nvSpPr>
          <p:cNvPr id="78" name="TextBox 77"/>
          <p:cNvSpPr txBox="1"/>
          <p:nvPr/>
        </p:nvSpPr>
        <p:spPr>
          <a:xfrm>
            <a:off x="15760762" y="11865144"/>
            <a:ext cx="2416046"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“Risk For” Evaluation</a:t>
            </a:r>
          </a:p>
        </p:txBody>
      </p:sp>
      <p:sp>
        <p:nvSpPr>
          <p:cNvPr id="80" name="TextBox 79"/>
          <p:cNvSpPr txBox="1"/>
          <p:nvPr/>
        </p:nvSpPr>
        <p:spPr>
          <a:xfrm>
            <a:off x="2042160" y="6614160"/>
            <a:ext cx="184731" cy="369332"/>
          </a:xfrm>
          <a:prstGeom prst="rect">
            <a:avLst/>
          </a:prstGeom>
          <a:noFill/>
        </p:spPr>
        <p:txBody>
          <a:bodyPr wrap="none" rtlCol="0">
            <a:spAutoFit/>
          </a:bodyPr>
          <a:lstStyle/>
          <a:p>
            <a:endParaRPr lang="en-US" sz="1800" dirty="0">
              <a:latin typeface="Times New Roman" panose="02020603050405020304" pitchFamily="18" charset="0"/>
              <a:cs typeface="Times New Roman" panose="02020603050405020304" pitchFamily="18" charset="0"/>
            </a:endParaRPr>
          </a:p>
        </p:txBody>
      </p:sp>
      <p:sp>
        <p:nvSpPr>
          <p:cNvPr id="82" name="TextBox 81"/>
          <p:cNvSpPr txBox="1"/>
          <p:nvPr/>
        </p:nvSpPr>
        <p:spPr>
          <a:xfrm>
            <a:off x="2560320" y="14020800"/>
            <a:ext cx="184731" cy="369332"/>
          </a:xfrm>
          <a:prstGeom prst="rect">
            <a:avLst/>
          </a:prstGeom>
          <a:noFill/>
        </p:spPr>
        <p:txBody>
          <a:bodyPr wrap="none" rtlCol="0">
            <a:spAutoFit/>
          </a:bodyPr>
          <a:lstStyle/>
          <a:p>
            <a:endParaRPr lang="en-US" sz="18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8927477" y="297317"/>
            <a:ext cx="2127082" cy="369332"/>
          </a:xfrm>
          <a:prstGeom prst="rect">
            <a:avLst/>
          </a:prstGeom>
          <a:noFill/>
        </p:spPr>
        <p:txBody>
          <a:bodyPr wrap="square" rtlCol="0">
            <a:spAutoFit/>
          </a:bodyPr>
          <a:lstStyle/>
          <a:p>
            <a:pPr algn="ctr"/>
            <a:r>
              <a:rPr lang="en-US" sz="1800" b="1" dirty="0">
                <a:latin typeface="Times New Roman" panose="02020603050405020304" pitchFamily="18" charset="0"/>
                <a:cs typeface="Times New Roman" panose="02020603050405020304" pitchFamily="18" charset="0"/>
              </a:rPr>
              <a:t>Objective Signs</a:t>
            </a:r>
          </a:p>
        </p:txBody>
      </p:sp>
      <p:sp>
        <p:nvSpPr>
          <p:cNvPr id="8" name="TextBox 7"/>
          <p:cNvSpPr txBox="1"/>
          <p:nvPr/>
        </p:nvSpPr>
        <p:spPr>
          <a:xfrm>
            <a:off x="4810660" y="9235886"/>
            <a:ext cx="4566768" cy="1200329"/>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Patient’s goal was met. Blood glucose decreased and IV Fluids infused. Patient ate 75% of meals.   </a:t>
            </a:r>
          </a:p>
          <a:p>
            <a:endParaRPr lang="en-US" sz="1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C0B25D5-DC13-FF44-8799-8DDBAD7B3FEE}"/>
              </a:ext>
            </a:extLst>
          </p:cNvPr>
          <p:cNvSpPr txBox="1"/>
          <p:nvPr/>
        </p:nvSpPr>
        <p:spPr>
          <a:xfrm>
            <a:off x="1038365" y="1635523"/>
            <a:ext cx="2658510" cy="1477328"/>
          </a:xfrm>
          <a:prstGeom prst="rect">
            <a:avLst/>
          </a:prstGeom>
          <a:noFill/>
        </p:spPr>
        <p:txBody>
          <a:bodyPr wrap="square" rtlCol="0">
            <a:spAutoFit/>
          </a:bodyPr>
          <a:lstStyle/>
          <a:p>
            <a:pPr algn="just"/>
            <a:r>
              <a:rPr lang="en-US" sz="1800" dirty="0">
                <a:latin typeface="Times New Roman" panose="02020603050405020304" pitchFamily="18" charset="0"/>
                <a:cs typeface="Times New Roman" panose="02020603050405020304" pitchFamily="18" charset="0"/>
              </a:rPr>
              <a:t>Imbalanced nutrition related to decreased oral intake as evidence by nursing home reporting patient is not eating. </a:t>
            </a:r>
          </a:p>
        </p:txBody>
      </p:sp>
      <p:sp>
        <p:nvSpPr>
          <p:cNvPr id="7" name="TextBox 6">
            <a:extLst>
              <a:ext uri="{FF2B5EF4-FFF2-40B4-BE49-F238E27FC236}">
                <a16:creationId xmlns:a16="http://schemas.microsoft.com/office/drawing/2014/main" id="{C1F122C4-C266-4541-BA65-0B546F457FC3}"/>
              </a:ext>
            </a:extLst>
          </p:cNvPr>
          <p:cNvSpPr txBox="1"/>
          <p:nvPr/>
        </p:nvSpPr>
        <p:spPr>
          <a:xfrm>
            <a:off x="5347001" y="1234165"/>
            <a:ext cx="1505540" cy="1477328"/>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T: 36.5 C oral</a:t>
            </a:r>
          </a:p>
          <a:p>
            <a:r>
              <a:rPr lang="en-US" sz="1800" dirty="0">
                <a:latin typeface="Times New Roman" panose="02020603050405020304" pitchFamily="18" charset="0"/>
                <a:cs typeface="Times New Roman" panose="02020603050405020304" pitchFamily="18" charset="0"/>
              </a:rPr>
              <a:t>P: 108</a:t>
            </a:r>
          </a:p>
          <a:p>
            <a:r>
              <a:rPr lang="en-US" sz="1800" dirty="0">
                <a:latin typeface="Times New Roman" panose="02020603050405020304" pitchFamily="18" charset="0"/>
                <a:cs typeface="Times New Roman" panose="02020603050405020304" pitchFamily="18" charset="0"/>
              </a:rPr>
              <a:t>RR: 17</a:t>
            </a:r>
          </a:p>
          <a:p>
            <a:r>
              <a:rPr lang="en-US" sz="1800" dirty="0">
                <a:latin typeface="Times New Roman" panose="02020603050405020304" pitchFamily="18" charset="0"/>
                <a:cs typeface="Times New Roman" panose="02020603050405020304" pitchFamily="18" charset="0"/>
              </a:rPr>
              <a:t>BP: 105/71</a:t>
            </a:r>
          </a:p>
          <a:p>
            <a:r>
              <a:rPr lang="en-US" sz="1800" dirty="0">
                <a:latin typeface="Times New Roman" panose="02020603050405020304" pitchFamily="18" charset="0"/>
                <a:cs typeface="Times New Roman" panose="02020603050405020304" pitchFamily="18" charset="0"/>
              </a:rPr>
              <a:t>O2: 100% RA</a:t>
            </a:r>
          </a:p>
        </p:txBody>
      </p:sp>
      <p:sp>
        <p:nvSpPr>
          <p:cNvPr id="12" name="TextBox 11">
            <a:extLst>
              <a:ext uri="{FF2B5EF4-FFF2-40B4-BE49-F238E27FC236}">
                <a16:creationId xmlns:a16="http://schemas.microsoft.com/office/drawing/2014/main" id="{54B81357-F08E-0B41-A6DC-3BA3C27564EA}"/>
              </a:ext>
            </a:extLst>
          </p:cNvPr>
          <p:cNvSpPr txBox="1"/>
          <p:nvPr/>
        </p:nvSpPr>
        <p:spPr>
          <a:xfrm>
            <a:off x="7812786" y="1503133"/>
            <a:ext cx="1666944" cy="2031325"/>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Disoriented x4</a:t>
            </a:r>
          </a:p>
          <a:p>
            <a:pPr algn="ctr"/>
            <a:r>
              <a:rPr lang="en-US" sz="1800" dirty="0">
                <a:latin typeface="Times New Roman" panose="02020603050405020304" pitchFamily="18" charset="0"/>
                <a:cs typeface="Times New Roman" panose="02020603050405020304" pitchFamily="18" charset="0"/>
              </a:rPr>
              <a:t>Calm </a:t>
            </a:r>
          </a:p>
          <a:p>
            <a:pPr algn="ctr"/>
            <a:r>
              <a:rPr lang="en-US" sz="1800" dirty="0">
                <a:latin typeface="Times New Roman" panose="02020603050405020304" pitchFamily="18" charset="0"/>
                <a:cs typeface="Times New Roman" panose="02020603050405020304" pitchFamily="18" charset="0"/>
              </a:rPr>
              <a:t>Unintelligible speech</a:t>
            </a:r>
          </a:p>
          <a:p>
            <a:pPr algn="ctr"/>
            <a:r>
              <a:rPr lang="en-US" sz="1800" dirty="0">
                <a:latin typeface="Times New Roman" panose="02020603050405020304" pitchFamily="18" charset="0"/>
                <a:cs typeface="Times New Roman" panose="02020603050405020304" pitchFamily="18" charset="0"/>
              </a:rPr>
              <a:t>Cognitively impaired</a:t>
            </a:r>
          </a:p>
          <a:p>
            <a:pPr algn="ctr"/>
            <a:endParaRPr lang="en-US" sz="18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BA44E037-B891-E34D-961F-B55949E6E527}"/>
              </a:ext>
            </a:extLst>
          </p:cNvPr>
          <p:cNvSpPr txBox="1"/>
          <p:nvPr/>
        </p:nvSpPr>
        <p:spPr>
          <a:xfrm>
            <a:off x="15580134" y="9024275"/>
            <a:ext cx="3243479" cy="923330"/>
          </a:xfrm>
          <a:prstGeom prst="rect">
            <a:avLst/>
          </a:prstGeom>
          <a:noFill/>
        </p:spPr>
        <p:txBody>
          <a:bodyPr wrap="square" rtlCol="0">
            <a:spAutoFit/>
          </a:bodyPr>
          <a:lstStyle/>
          <a:p>
            <a:pPr marL="342900" indent="-342900">
              <a:buAutoNum type="arabicPeriod"/>
            </a:pPr>
            <a:r>
              <a:rPr lang="en-US" sz="1800" dirty="0">
                <a:latin typeface="Times New Roman" panose="02020603050405020304" pitchFamily="18" charset="0"/>
                <a:cs typeface="Times New Roman" panose="02020603050405020304" pitchFamily="18" charset="0"/>
              </a:rPr>
              <a:t>Low sodium diet </a:t>
            </a:r>
          </a:p>
          <a:p>
            <a:pPr marL="342900" indent="-342900">
              <a:buAutoNum type="arabicPeriod"/>
            </a:pPr>
            <a:r>
              <a:rPr lang="en-US" sz="1800" dirty="0">
                <a:latin typeface="Times New Roman" panose="02020603050405020304" pitchFamily="18" charset="0"/>
                <a:cs typeface="Times New Roman" panose="02020603050405020304" pitchFamily="18" charset="0"/>
              </a:rPr>
              <a:t>Initiate IV fluids </a:t>
            </a:r>
          </a:p>
          <a:p>
            <a:pPr marL="342900" indent="-342900">
              <a:buAutoNum type="arabicPeriod"/>
            </a:pPr>
            <a:r>
              <a:rPr lang="en-US" sz="1800" dirty="0">
                <a:latin typeface="Times New Roman" panose="02020603050405020304" pitchFamily="18" charset="0"/>
                <a:cs typeface="Times New Roman" panose="02020603050405020304" pitchFamily="18" charset="0"/>
              </a:rPr>
              <a:t>Continue to monitor </a:t>
            </a:r>
          </a:p>
        </p:txBody>
      </p:sp>
      <p:sp>
        <p:nvSpPr>
          <p:cNvPr id="18" name="TextBox 17">
            <a:extLst>
              <a:ext uri="{FF2B5EF4-FFF2-40B4-BE49-F238E27FC236}">
                <a16:creationId xmlns:a16="http://schemas.microsoft.com/office/drawing/2014/main" id="{868729C9-A3D4-9648-873B-A6D76A86F11A}"/>
              </a:ext>
            </a:extLst>
          </p:cNvPr>
          <p:cNvSpPr txBox="1"/>
          <p:nvPr/>
        </p:nvSpPr>
        <p:spPr>
          <a:xfrm>
            <a:off x="16061488" y="5281939"/>
            <a:ext cx="2818775" cy="923330"/>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Sodium will be between 135-145 at the end of my shift. </a:t>
            </a:r>
          </a:p>
        </p:txBody>
      </p:sp>
      <p:sp>
        <p:nvSpPr>
          <p:cNvPr id="19" name="TextBox 18">
            <a:extLst>
              <a:ext uri="{FF2B5EF4-FFF2-40B4-BE49-F238E27FC236}">
                <a16:creationId xmlns:a16="http://schemas.microsoft.com/office/drawing/2014/main" id="{1E3189FF-A750-1C4A-8EF9-B270F0FAC854}"/>
              </a:ext>
            </a:extLst>
          </p:cNvPr>
          <p:cNvSpPr txBox="1"/>
          <p:nvPr/>
        </p:nvSpPr>
        <p:spPr>
          <a:xfrm>
            <a:off x="10204952" y="9311300"/>
            <a:ext cx="3717684" cy="646331"/>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Goal was met. New labs show sodium</a:t>
            </a:r>
          </a:p>
          <a:p>
            <a:r>
              <a:rPr lang="en-US" sz="1800" dirty="0">
                <a:latin typeface="Times New Roman" panose="02020603050405020304" pitchFamily="18" charset="0"/>
                <a:cs typeface="Times New Roman" panose="02020603050405020304" pitchFamily="18" charset="0"/>
              </a:rPr>
              <a:t> to be 144.  </a:t>
            </a:r>
          </a:p>
        </p:txBody>
      </p:sp>
      <p:sp>
        <p:nvSpPr>
          <p:cNvPr id="20" name="TextBox 19">
            <a:extLst>
              <a:ext uri="{FF2B5EF4-FFF2-40B4-BE49-F238E27FC236}">
                <a16:creationId xmlns:a16="http://schemas.microsoft.com/office/drawing/2014/main" id="{227D979B-AB93-6D4E-87CE-DA5A1CB39C2B}"/>
              </a:ext>
            </a:extLst>
          </p:cNvPr>
          <p:cNvSpPr txBox="1"/>
          <p:nvPr/>
        </p:nvSpPr>
        <p:spPr>
          <a:xfrm>
            <a:off x="10165318" y="798074"/>
            <a:ext cx="1959956" cy="2462213"/>
          </a:xfrm>
          <a:prstGeom prst="rect">
            <a:avLst/>
          </a:prstGeom>
          <a:noFill/>
        </p:spPr>
        <p:txBody>
          <a:bodyPr wrap="square" rtlCol="0">
            <a:spAutoFit/>
          </a:bodyPr>
          <a:lstStyle/>
          <a:p>
            <a:pPr algn="ctr"/>
            <a:br>
              <a:rPr lang="en-US" sz="14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&lt;3 capillary refill</a:t>
            </a:r>
          </a:p>
          <a:p>
            <a:pPr algn="ctr"/>
            <a:r>
              <a:rPr lang="en-US" sz="1400" dirty="0">
                <a:latin typeface="Times New Roman" panose="02020603050405020304" pitchFamily="18" charset="0"/>
                <a:cs typeface="Times New Roman" panose="02020603050405020304" pitchFamily="18" charset="0"/>
              </a:rPr>
              <a:t>Nail bed: pale </a:t>
            </a:r>
            <a:br>
              <a:rPr lang="en-US" sz="14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skin temp cool</a:t>
            </a:r>
          </a:p>
          <a:p>
            <a:pPr algn="ctr"/>
            <a:r>
              <a:rPr lang="en-US" sz="1400" dirty="0">
                <a:latin typeface="Times New Roman" panose="02020603050405020304" pitchFamily="18" charset="0"/>
                <a:cs typeface="Times New Roman" panose="02020603050405020304" pitchFamily="18" charset="0"/>
              </a:rPr>
              <a:t>No clubbing present</a:t>
            </a:r>
          </a:p>
          <a:p>
            <a:pPr algn="ctr"/>
            <a:r>
              <a:rPr lang="en-US" sz="1400" dirty="0">
                <a:latin typeface="Times New Roman" panose="02020603050405020304" pitchFamily="18" charset="0"/>
                <a:cs typeface="Times New Roman" panose="02020603050405020304" pitchFamily="18" charset="0"/>
              </a:rPr>
              <a:t>Pedis pulse 2+ normal</a:t>
            </a:r>
          </a:p>
          <a:p>
            <a:pPr algn="ctr"/>
            <a:r>
              <a:rPr lang="en-US" sz="1400" dirty="0">
                <a:latin typeface="Times New Roman" panose="02020603050405020304" pitchFamily="18" charset="0"/>
                <a:cs typeface="Times New Roman" panose="02020603050405020304" pitchFamily="18" charset="0"/>
              </a:rPr>
              <a:t>Radial pulse 2+</a:t>
            </a:r>
          </a:p>
          <a:p>
            <a:pPr algn="ctr"/>
            <a:r>
              <a:rPr lang="en-US" sz="1400" dirty="0">
                <a:latin typeface="Times New Roman" panose="02020603050405020304" pitchFamily="18" charset="0"/>
                <a:cs typeface="Times New Roman" panose="02020603050405020304" pitchFamily="18" charset="0"/>
              </a:rPr>
              <a:t>Chest motion: symmetrical  </a:t>
            </a:r>
          </a:p>
          <a:p>
            <a:pPr algn="ctr"/>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44410DD3-EBD7-C546-866F-3785D237FE63}"/>
              </a:ext>
            </a:extLst>
          </p:cNvPr>
          <p:cNvSpPr txBox="1"/>
          <p:nvPr/>
        </p:nvSpPr>
        <p:spPr>
          <a:xfrm>
            <a:off x="12906792" y="983153"/>
            <a:ext cx="1714500" cy="2308324"/>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Clear breath sounds to auscultation throughout No cough</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No secretions</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No wheezing </a:t>
            </a:r>
          </a:p>
          <a:p>
            <a:endParaRPr lang="en-US" sz="18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AF76EACD-A76F-CE42-AC51-DC7EEF7CF09E}"/>
              </a:ext>
            </a:extLst>
          </p:cNvPr>
          <p:cNvSpPr txBox="1"/>
          <p:nvPr/>
        </p:nvSpPr>
        <p:spPr>
          <a:xfrm>
            <a:off x="7802236" y="5872122"/>
            <a:ext cx="1815098" cy="1200329"/>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Diabetes </a:t>
            </a:r>
          </a:p>
          <a:p>
            <a:pPr algn="ctr"/>
            <a:r>
              <a:rPr lang="en-US" sz="1800" dirty="0">
                <a:latin typeface="Times New Roman" panose="02020603050405020304" pitchFamily="18" charset="0"/>
                <a:cs typeface="Times New Roman" panose="02020603050405020304" pitchFamily="18" charset="0"/>
              </a:rPr>
              <a:t>Type 1 </a:t>
            </a:r>
          </a:p>
          <a:p>
            <a:pPr algn="ctr"/>
            <a:r>
              <a:rPr lang="en-US" sz="1800" dirty="0">
                <a:latin typeface="Times New Roman" panose="02020603050405020304" pitchFamily="18" charset="0"/>
                <a:cs typeface="Times New Roman" panose="02020603050405020304" pitchFamily="18" charset="0"/>
              </a:rPr>
              <a:t>(Uncontrolled)</a:t>
            </a:r>
          </a:p>
          <a:p>
            <a:endParaRPr lang="en-US" sz="180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E3DA2487-DF0C-AC4B-B9C7-287B8515D390}"/>
              </a:ext>
            </a:extLst>
          </p:cNvPr>
          <p:cNvSpPr txBox="1"/>
          <p:nvPr/>
        </p:nvSpPr>
        <p:spPr>
          <a:xfrm>
            <a:off x="10377524" y="5972001"/>
            <a:ext cx="1575771" cy="2308324"/>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Patient’s coping </a:t>
            </a:r>
          </a:p>
          <a:p>
            <a:pPr algn="ctr"/>
            <a:r>
              <a:rPr lang="en-US" sz="1800" dirty="0">
                <a:effectLst/>
                <a:latin typeface="Times New Roman" panose="02020603050405020304" pitchFamily="18" charset="0"/>
                <a:cs typeface="Times New Roman" panose="02020603050405020304" pitchFamily="18" charset="0"/>
              </a:rPr>
              <a:t>Skills unable to assess</a:t>
            </a:r>
          </a:p>
          <a:p>
            <a:pPr algn="ctr"/>
            <a:r>
              <a:rPr lang="en-US" sz="1800" dirty="0">
                <a:latin typeface="Times New Roman" panose="02020603050405020304" pitchFamily="18" charset="0"/>
                <a:cs typeface="Times New Roman" panose="02020603050405020304" pitchFamily="18" charset="0"/>
              </a:rPr>
              <a:t>No visitors at bedside</a:t>
            </a:r>
          </a:p>
          <a:p>
            <a:pPr algn="ctr"/>
            <a:endParaRPr lang="en-US" sz="1800" dirty="0">
              <a:effectLst/>
              <a:latin typeface="Times New Roman" panose="02020603050405020304" pitchFamily="18" charset="0"/>
              <a:cs typeface="Times New Roman" panose="02020603050405020304" pitchFamily="18" charset="0"/>
            </a:endParaRPr>
          </a:p>
          <a:p>
            <a:pPr algn="ctr"/>
            <a:endParaRPr lang="en-US" sz="1800" dirty="0">
              <a:effectLst/>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3E7FBEF2-27BA-4942-BF9F-04781A41C6F8}"/>
              </a:ext>
            </a:extLst>
          </p:cNvPr>
          <p:cNvSpPr txBox="1"/>
          <p:nvPr/>
        </p:nvSpPr>
        <p:spPr>
          <a:xfrm>
            <a:off x="5006206" y="6147445"/>
            <a:ext cx="2005206" cy="1200329"/>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Skin intact, warm and dry to touch</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Braden scale score:8</a:t>
            </a:r>
            <a:endParaRPr lang="en-US" sz="1800" dirty="0">
              <a:effectLst/>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BEFBC0D1-09E4-6F4F-A4CE-0A96A90DB183}"/>
              </a:ext>
            </a:extLst>
          </p:cNvPr>
          <p:cNvSpPr txBox="1"/>
          <p:nvPr/>
        </p:nvSpPr>
        <p:spPr>
          <a:xfrm>
            <a:off x="7720700" y="3454209"/>
            <a:ext cx="1698034" cy="2308324"/>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Soft abdomen </a:t>
            </a:r>
          </a:p>
          <a:p>
            <a:pPr algn="ctr"/>
            <a:r>
              <a:rPr lang="en-US" sz="1800" dirty="0">
                <a:latin typeface="Times New Roman" panose="02020603050405020304" pitchFamily="18" charset="0"/>
                <a:cs typeface="Times New Roman" panose="02020603050405020304" pitchFamily="18" charset="0"/>
              </a:rPr>
              <a:t>Active Bowel sounds present all throughout 4 quadrants</a:t>
            </a:r>
          </a:p>
          <a:p>
            <a:pPr algn="ctr"/>
            <a:r>
              <a:rPr lang="en-US" sz="1800" dirty="0">
                <a:latin typeface="Times New Roman" panose="02020603050405020304" pitchFamily="18" charset="0"/>
                <a:cs typeface="Times New Roman" panose="02020603050405020304" pitchFamily="18" charset="0"/>
              </a:rPr>
              <a:t>Last BM: 7/29/2018</a:t>
            </a:r>
            <a:br>
              <a:rPr lang="en-US" sz="1800" dirty="0">
                <a:latin typeface="Times New Roman" panose="02020603050405020304" pitchFamily="18" charset="0"/>
                <a:cs typeface="Times New Roman" panose="02020603050405020304" pitchFamily="18" charset="0"/>
              </a:rPr>
            </a:br>
            <a:endParaRPr lang="en-US" sz="1800" dirty="0">
              <a:effectLst/>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08B46440-31F3-4A42-B57C-73A504DA705C}"/>
              </a:ext>
            </a:extLst>
          </p:cNvPr>
          <p:cNvSpPr txBox="1"/>
          <p:nvPr/>
        </p:nvSpPr>
        <p:spPr>
          <a:xfrm>
            <a:off x="12989825" y="3793135"/>
            <a:ext cx="1650023" cy="1754326"/>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Bed rest related to weakness</a:t>
            </a:r>
          </a:p>
          <a:p>
            <a:pPr algn="ctr"/>
            <a:r>
              <a:rPr lang="en-US" sz="1800" dirty="0">
                <a:latin typeface="Times New Roman" panose="02020603050405020304" pitchFamily="18" charset="0"/>
                <a:cs typeface="Times New Roman" panose="02020603050405020304" pitchFamily="18" charset="0"/>
              </a:rPr>
              <a:t>Patient is not a candidate for PT/OT</a:t>
            </a:r>
          </a:p>
          <a:p>
            <a:pPr algn="ctr"/>
            <a:endParaRPr lang="en-US" sz="1800" dirty="0">
              <a:latin typeface="Times New Roman" panose="02020603050405020304" pitchFamily="18" charset="0"/>
              <a:cs typeface="Times New Roman" panose="02020603050405020304" pitchFamily="18" charset="0"/>
            </a:endParaRPr>
          </a:p>
        </p:txBody>
      </p:sp>
      <p:sp>
        <p:nvSpPr>
          <p:cNvPr id="46" name="TextBox 45">
            <a:extLst>
              <a:ext uri="{FF2B5EF4-FFF2-40B4-BE49-F238E27FC236}">
                <a16:creationId xmlns:a16="http://schemas.microsoft.com/office/drawing/2014/main" id="{04CCF59B-F722-AD4F-8115-5884B243EE25}"/>
              </a:ext>
            </a:extLst>
          </p:cNvPr>
          <p:cNvSpPr txBox="1"/>
          <p:nvPr/>
        </p:nvSpPr>
        <p:spPr>
          <a:xfrm flipH="1">
            <a:off x="5077897" y="3371789"/>
            <a:ext cx="1890307" cy="2062103"/>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Type of diet: carbohydrate controlled moderate</a:t>
            </a:r>
          </a:p>
          <a:p>
            <a:pPr algn="ctr"/>
            <a:r>
              <a:rPr lang="en-US" sz="1600" dirty="0">
                <a:latin typeface="Times New Roman" panose="02020603050405020304" pitchFamily="18" charset="0"/>
                <a:cs typeface="Times New Roman" panose="02020603050405020304" pitchFamily="18" charset="0"/>
              </a:rPr>
              <a:t>Needs to be fed</a:t>
            </a:r>
          </a:p>
          <a:p>
            <a:pPr algn="ctr"/>
            <a:r>
              <a:rPr lang="en-US" sz="1600" dirty="0">
                <a:latin typeface="Times New Roman" panose="02020603050405020304" pitchFamily="18" charset="0"/>
                <a:cs typeface="Times New Roman" panose="02020603050405020304" pitchFamily="18" charset="0"/>
              </a:rPr>
              <a:t>Aspiration precautions</a:t>
            </a:r>
          </a:p>
          <a:p>
            <a:pPr algn="ctr"/>
            <a:r>
              <a:rPr lang="en-US" sz="1600" dirty="0">
                <a:latin typeface="Times New Roman" panose="02020603050405020304" pitchFamily="18" charset="0"/>
                <a:cs typeface="Times New Roman" panose="02020603050405020304" pitchFamily="18" charset="0"/>
              </a:rPr>
              <a:t>IV Fluids </a:t>
            </a:r>
          </a:p>
          <a:p>
            <a:pPr algn="ctr"/>
            <a:endParaRPr lang="en-US" sz="1600" dirty="0">
              <a:latin typeface="Times New Roman" panose="02020603050405020304" pitchFamily="18" charset="0"/>
              <a:cs typeface="Times New Roman" panose="02020603050405020304" pitchFamily="18" charset="0"/>
            </a:endParaRPr>
          </a:p>
        </p:txBody>
      </p:sp>
      <p:sp>
        <p:nvSpPr>
          <p:cNvPr id="50" name="TextBox 49">
            <a:extLst>
              <a:ext uri="{FF2B5EF4-FFF2-40B4-BE49-F238E27FC236}">
                <a16:creationId xmlns:a16="http://schemas.microsoft.com/office/drawing/2014/main" id="{3EA53B5E-517D-D745-ADCF-CDA141DA0C43}"/>
              </a:ext>
            </a:extLst>
          </p:cNvPr>
          <p:cNvSpPr txBox="1"/>
          <p:nvPr/>
        </p:nvSpPr>
        <p:spPr>
          <a:xfrm>
            <a:off x="10400481" y="3534458"/>
            <a:ext cx="1683816" cy="2031325"/>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Incontinent </a:t>
            </a:r>
          </a:p>
          <a:p>
            <a:r>
              <a:rPr lang="en-US" sz="1800" dirty="0">
                <a:latin typeface="Times New Roman" panose="02020603050405020304" pitchFamily="18" charset="0"/>
                <a:cs typeface="Times New Roman" panose="02020603050405020304" pitchFamily="18" charset="0"/>
              </a:rPr>
              <a:t>No voiding difficulty</a:t>
            </a:r>
          </a:p>
          <a:p>
            <a:r>
              <a:rPr lang="en-US" sz="1800" dirty="0">
                <a:latin typeface="Times New Roman" panose="02020603050405020304" pitchFamily="18" charset="0"/>
                <a:cs typeface="Times New Roman" panose="02020603050405020304" pitchFamily="18" charset="0"/>
              </a:rPr>
              <a:t>Urine is yellow and clear</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72A3B80-680E-CF45-9670-990D46BCF3CD}"/>
              </a:ext>
            </a:extLst>
          </p:cNvPr>
          <p:cNvSpPr txBox="1"/>
          <p:nvPr/>
        </p:nvSpPr>
        <p:spPr>
          <a:xfrm>
            <a:off x="1089828" y="5529964"/>
            <a:ext cx="3281668" cy="646331"/>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Patient will eat 75% of his meals </a:t>
            </a:r>
          </a:p>
          <a:p>
            <a:r>
              <a:rPr lang="en-US" sz="1800" dirty="0">
                <a:latin typeface="Times New Roman" panose="02020603050405020304" pitchFamily="18" charset="0"/>
                <a:cs typeface="Times New Roman" panose="02020603050405020304" pitchFamily="18" charset="0"/>
              </a:rPr>
              <a:t>by the end of my shift. </a:t>
            </a:r>
          </a:p>
        </p:txBody>
      </p:sp>
      <p:sp>
        <p:nvSpPr>
          <p:cNvPr id="14" name="TextBox 13">
            <a:extLst>
              <a:ext uri="{FF2B5EF4-FFF2-40B4-BE49-F238E27FC236}">
                <a16:creationId xmlns:a16="http://schemas.microsoft.com/office/drawing/2014/main" id="{AF6F3910-11AF-6E4C-824E-C95F3F5A066B}"/>
              </a:ext>
            </a:extLst>
          </p:cNvPr>
          <p:cNvSpPr txBox="1"/>
          <p:nvPr/>
        </p:nvSpPr>
        <p:spPr>
          <a:xfrm>
            <a:off x="979998" y="8854997"/>
            <a:ext cx="2867282" cy="2585323"/>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1. Hydrate the patient with lactated ringer 1000 mL  250mL/</a:t>
            </a:r>
            <a:r>
              <a:rPr lang="en-US" sz="1800" dirty="0" err="1">
                <a:latin typeface="Times New Roman" panose="02020603050405020304" pitchFamily="18" charset="0"/>
                <a:cs typeface="Times New Roman" panose="02020603050405020304" pitchFamily="18" charset="0"/>
              </a:rPr>
              <a:t>hr</a:t>
            </a:r>
            <a:r>
              <a:rPr lang="en-US" sz="1800" dirty="0">
                <a:latin typeface="Times New Roman" panose="02020603050405020304" pitchFamily="18" charset="0"/>
                <a:cs typeface="Times New Roman" panose="02020603050405020304" pitchFamily="18" charset="0"/>
              </a:rPr>
              <a:t> </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2.. Decreased blood glucose with insulin </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3. Feed patient by mouth as tolerated. </a:t>
            </a:r>
          </a:p>
        </p:txBody>
      </p:sp>
      <p:sp>
        <p:nvSpPr>
          <p:cNvPr id="15" name="TextBox 14">
            <a:extLst>
              <a:ext uri="{FF2B5EF4-FFF2-40B4-BE49-F238E27FC236}">
                <a16:creationId xmlns:a16="http://schemas.microsoft.com/office/drawing/2014/main" id="{A8A12189-929D-B549-A5EE-C6F62A68F042}"/>
              </a:ext>
            </a:extLst>
          </p:cNvPr>
          <p:cNvSpPr txBox="1"/>
          <p:nvPr/>
        </p:nvSpPr>
        <p:spPr>
          <a:xfrm>
            <a:off x="15857869" y="1478740"/>
            <a:ext cx="3577996" cy="923330"/>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Imbalanced electrolytes r/t hypernatremia </a:t>
            </a:r>
          </a:p>
          <a:p>
            <a:r>
              <a:rPr lang="en-US" sz="1800" dirty="0">
                <a:latin typeface="Times New Roman" panose="02020603050405020304" pitchFamily="18" charset="0"/>
                <a:cs typeface="Times New Roman" panose="02020603050405020304" pitchFamily="18" charset="0"/>
              </a:rPr>
              <a:t>as evidence by Na 149. </a:t>
            </a:r>
          </a:p>
        </p:txBody>
      </p:sp>
      <p:sp>
        <p:nvSpPr>
          <p:cNvPr id="59" name="TextBox 58">
            <a:extLst>
              <a:ext uri="{FF2B5EF4-FFF2-40B4-BE49-F238E27FC236}">
                <a16:creationId xmlns:a16="http://schemas.microsoft.com/office/drawing/2014/main" id="{D7EC3211-B762-3C4F-8352-504195CAF981}"/>
              </a:ext>
            </a:extLst>
          </p:cNvPr>
          <p:cNvSpPr txBox="1"/>
          <p:nvPr/>
        </p:nvSpPr>
        <p:spPr>
          <a:xfrm>
            <a:off x="1350456" y="13537716"/>
            <a:ext cx="2206694" cy="1200329"/>
          </a:xfrm>
          <a:prstGeom prst="rect">
            <a:avLst/>
          </a:prstGeom>
          <a:noFill/>
        </p:spPr>
        <p:txBody>
          <a:bodyPr wrap="none" rtlCol="0">
            <a:spAutoFit/>
          </a:bodyPr>
          <a:lstStyle/>
          <a:p>
            <a:pPr algn="ctr"/>
            <a:r>
              <a:rPr lang="en-US" sz="1800" dirty="0">
                <a:latin typeface="Times New Roman" panose="02020603050405020304" pitchFamily="18" charset="0"/>
                <a:cs typeface="Times New Roman" panose="02020603050405020304" pitchFamily="18" charset="0"/>
              </a:rPr>
              <a:t>Risk for DVT related </a:t>
            </a:r>
          </a:p>
          <a:p>
            <a:pPr algn="ctr"/>
            <a:r>
              <a:rPr lang="en-US" sz="1800" dirty="0">
                <a:latin typeface="Times New Roman" panose="02020603050405020304" pitchFamily="18" charset="0"/>
                <a:cs typeface="Times New Roman" panose="02020603050405020304" pitchFamily="18" charset="0"/>
              </a:rPr>
              <a:t> to prolonged</a:t>
            </a:r>
          </a:p>
          <a:p>
            <a:pPr algn="ctr"/>
            <a:r>
              <a:rPr lang="en-US" sz="1800" dirty="0">
                <a:latin typeface="Times New Roman" panose="02020603050405020304" pitchFamily="18" charset="0"/>
                <a:cs typeface="Times New Roman" panose="02020603050405020304" pitchFamily="18" charset="0"/>
              </a:rPr>
              <a:t>Immobilization </a:t>
            </a:r>
          </a:p>
          <a:p>
            <a:pPr algn="ctr"/>
            <a:r>
              <a:rPr lang="en-US" sz="1800" dirty="0">
                <a:latin typeface="Times New Roman" panose="02020603050405020304" pitchFamily="18" charset="0"/>
                <a:cs typeface="Times New Roman" panose="02020603050405020304" pitchFamily="18" charset="0"/>
              </a:rPr>
              <a:t> </a:t>
            </a:r>
          </a:p>
        </p:txBody>
      </p:sp>
      <p:sp>
        <p:nvSpPr>
          <p:cNvPr id="60" name="TextBox 59">
            <a:extLst>
              <a:ext uri="{FF2B5EF4-FFF2-40B4-BE49-F238E27FC236}">
                <a16:creationId xmlns:a16="http://schemas.microsoft.com/office/drawing/2014/main" id="{44F1616D-F12B-A647-95D6-286661CC61EC}"/>
              </a:ext>
            </a:extLst>
          </p:cNvPr>
          <p:cNvSpPr txBox="1"/>
          <p:nvPr/>
        </p:nvSpPr>
        <p:spPr>
          <a:xfrm>
            <a:off x="5395859" y="12892978"/>
            <a:ext cx="2257990" cy="646331"/>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No DVT will develop </a:t>
            </a:r>
          </a:p>
          <a:p>
            <a:r>
              <a:rPr lang="en-US" sz="1800" dirty="0">
                <a:latin typeface="Times New Roman" panose="02020603050405020304" pitchFamily="18" charset="0"/>
                <a:cs typeface="Times New Roman" panose="02020603050405020304" pitchFamily="18" charset="0"/>
              </a:rPr>
              <a:t>By the end of my shift</a:t>
            </a:r>
          </a:p>
        </p:txBody>
      </p:sp>
      <p:sp>
        <p:nvSpPr>
          <p:cNvPr id="61" name="TextBox 60">
            <a:extLst>
              <a:ext uri="{FF2B5EF4-FFF2-40B4-BE49-F238E27FC236}">
                <a16:creationId xmlns:a16="http://schemas.microsoft.com/office/drawing/2014/main" id="{A9F5C1F7-22CC-5846-BD62-7F0265C45A45}"/>
              </a:ext>
            </a:extLst>
          </p:cNvPr>
          <p:cNvSpPr txBox="1"/>
          <p:nvPr/>
        </p:nvSpPr>
        <p:spPr>
          <a:xfrm>
            <a:off x="9029700" y="12687300"/>
            <a:ext cx="2852063" cy="923330"/>
          </a:xfrm>
          <a:prstGeom prst="rect">
            <a:avLst/>
          </a:prstGeom>
          <a:noFill/>
        </p:spPr>
        <p:txBody>
          <a:bodyPr wrap="none" rtlCol="0">
            <a:spAutoFit/>
          </a:bodyPr>
          <a:lstStyle/>
          <a:p>
            <a:pPr marL="514350" indent="-514350">
              <a:buAutoNum type="arabicPeriod"/>
            </a:pPr>
            <a:r>
              <a:rPr lang="en-US" sz="1800" dirty="0">
                <a:latin typeface="Times New Roman" panose="02020603050405020304" pitchFamily="18" charset="0"/>
                <a:cs typeface="Times New Roman" panose="02020603050405020304" pitchFamily="18" charset="0"/>
              </a:rPr>
              <a:t>Compression stockings</a:t>
            </a:r>
          </a:p>
          <a:p>
            <a:pPr marL="514350" indent="-514350">
              <a:buAutoNum type="arabicPeriod"/>
            </a:pPr>
            <a:r>
              <a:rPr lang="en-US" sz="1800" dirty="0">
                <a:latin typeface="Times New Roman" panose="02020603050405020304" pitchFamily="18" charset="0"/>
                <a:cs typeface="Times New Roman" panose="02020603050405020304" pitchFamily="18" charset="0"/>
              </a:rPr>
              <a:t>Administer </a:t>
            </a:r>
            <a:r>
              <a:rPr lang="en-US" sz="1800" dirty="0" err="1">
                <a:latin typeface="Times New Roman" panose="02020603050405020304" pitchFamily="18" charset="0"/>
                <a:cs typeface="Times New Roman" panose="02020603050405020304" pitchFamily="18" charset="0"/>
              </a:rPr>
              <a:t>Lovenox</a:t>
            </a:r>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54BCA878-E3D3-E548-8342-11A31BB3EC1E}"/>
              </a:ext>
            </a:extLst>
          </p:cNvPr>
          <p:cNvSpPr txBox="1"/>
          <p:nvPr/>
        </p:nvSpPr>
        <p:spPr>
          <a:xfrm>
            <a:off x="15328674" y="12585201"/>
            <a:ext cx="2905604" cy="369332"/>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Patient did not develop DVT </a:t>
            </a:r>
          </a:p>
        </p:txBody>
      </p:sp>
      <p:sp>
        <p:nvSpPr>
          <p:cNvPr id="69" name="TextBox 68">
            <a:extLst>
              <a:ext uri="{FF2B5EF4-FFF2-40B4-BE49-F238E27FC236}">
                <a16:creationId xmlns:a16="http://schemas.microsoft.com/office/drawing/2014/main" id="{018F68CB-8C9E-BC48-BC70-1B5CFD787442}"/>
              </a:ext>
            </a:extLst>
          </p:cNvPr>
          <p:cNvSpPr txBox="1"/>
          <p:nvPr/>
        </p:nvSpPr>
        <p:spPr>
          <a:xfrm>
            <a:off x="13149186" y="6086144"/>
            <a:ext cx="1742785" cy="923330"/>
          </a:xfrm>
          <a:prstGeom prst="rect">
            <a:avLst/>
          </a:prstGeom>
          <a:noFill/>
        </p:spPr>
        <p:txBody>
          <a:bodyPr wrap="none" rtlCol="0">
            <a:spAutoFit/>
          </a:bodyPr>
          <a:lstStyle/>
          <a:p>
            <a:r>
              <a:rPr lang="en-US" sz="1800" dirty="0">
                <a:latin typeface="Times New Roman" panose="02020603050405020304" pitchFamily="18" charset="0"/>
                <a:cs typeface="Times New Roman" panose="02020603050405020304" pitchFamily="18" charset="0"/>
              </a:rPr>
              <a:t>Sensations intact</a:t>
            </a:r>
          </a:p>
          <a:p>
            <a:r>
              <a:rPr lang="en-US" sz="1800" dirty="0">
                <a:latin typeface="Times New Roman" panose="02020603050405020304" pitchFamily="18" charset="0"/>
                <a:cs typeface="Times New Roman" panose="02020603050405020304" pitchFamily="18" charset="0"/>
              </a:rPr>
              <a:t>Patient is weak </a:t>
            </a:r>
          </a:p>
          <a:p>
            <a:r>
              <a:rPr lang="en-US" sz="1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05148474"/>
              </p:ext>
            </p:extLst>
          </p:nvPr>
        </p:nvGraphicFramePr>
        <p:xfrm>
          <a:off x="1617782" y="1195754"/>
          <a:ext cx="17338432" cy="10453155"/>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35780">
                  <a:extLst>
                    <a:ext uri="{9D8B030D-6E8A-4147-A177-3AD203B41FA5}">
                      <a16:colId xmlns:a16="http://schemas.microsoft.com/office/drawing/2014/main" val="20002"/>
                    </a:ext>
                  </a:extLst>
                </a:gridCol>
                <a:gridCol w="6276534">
                  <a:extLst>
                    <a:ext uri="{9D8B030D-6E8A-4147-A177-3AD203B41FA5}">
                      <a16:colId xmlns:a16="http://schemas.microsoft.com/office/drawing/2014/main" val="20003"/>
                    </a:ext>
                  </a:extLst>
                </a:gridCol>
              </a:tblGrid>
              <a:tr h="843111">
                <a:tc>
                  <a:txBody>
                    <a:bodyPr/>
                    <a:lstStyle/>
                    <a:p>
                      <a:pPr algn="ctr"/>
                      <a:r>
                        <a:rPr lang="en-US" sz="2000" dirty="0">
                          <a:latin typeface="Times New Roman" panose="02020603050405020304" pitchFamily="18" charset="0"/>
                          <a:cs typeface="Times New Roman" panose="02020603050405020304" pitchFamily="18" charset="0"/>
                        </a:rPr>
                        <a:t>Medication Name, Dose,</a:t>
                      </a:r>
                      <a:r>
                        <a:rPr lang="en-US" sz="2000" baseline="0" dirty="0">
                          <a:latin typeface="Times New Roman" panose="02020603050405020304" pitchFamily="18" charset="0"/>
                          <a:cs typeface="Times New Roman" panose="02020603050405020304" pitchFamily="18" charset="0"/>
                        </a:rPr>
                        <a:t> Route, </a:t>
                      </a:r>
                      <a:r>
                        <a:rPr lang="en-US" sz="2000" baseline="0">
                          <a:latin typeface="Times New Roman" panose="02020603050405020304" pitchFamily="18" charset="0"/>
                          <a:cs typeface="Times New Roman" panose="02020603050405020304" pitchFamily="18" charset="0"/>
                        </a:rPr>
                        <a:t>Freq</a:t>
                      </a:r>
                      <a:r>
                        <a:rPr lang="en-US" sz="200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&amp; APA Citation</a:t>
                      </a:r>
                    </a:p>
                  </a:txBody>
                  <a:tcPr/>
                </a:tc>
                <a:tc>
                  <a:txBody>
                    <a:bodyPr/>
                    <a:lstStyle/>
                    <a:p>
                      <a:pPr algn="ctr"/>
                      <a:r>
                        <a:rPr lang="en-US" sz="2000" dirty="0">
                          <a:latin typeface="Times New Roman" panose="02020603050405020304" pitchFamily="18" charset="0"/>
                          <a:cs typeface="Times New Roman" panose="02020603050405020304" pitchFamily="18" charset="0"/>
                        </a:rPr>
                        <a:t>Why Pt is Taking the Drug and </a:t>
                      </a:r>
                    </a:p>
                    <a:p>
                      <a:pPr algn="ctr"/>
                      <a:r>
                        <a:rPr lang="en-US" sz="2000" dirty="0">
                          <a:latin typeface="Times New Roman" panose="02020603050405020304" pitchFamily="18" charset="0"/>
                          <a:cs typeface="Times New Roman" panose="02020603050405020304" pitchFamily="18" charset="0"/>
                        </a:rPr>
                        <a:t>Method of Action</a:t>
                      </a:r>
                    </a:p>
                  </a:txBody>
                  <a:tcPr/>
                </a:tc>
                <a:tc>
                  <a:txBody>
                    <a:bodyPr/>
                    <a:lstStyle/>
                    <a:p>
                      <a:pPr algn="ctr"/>
                      <a:r>
                        <a:rPr lang="en-US" sz="2000" dirty="0">
                          <a:latin typeface="Times New Roman" panose="02020603050405020304" pitchFamily="18" charset="0"/>
                          <a:cs typeface="Times New Roman" panose="02020603050405020304" pitchFamily="18" charset="0"/>
                        </a:rPr>
                        <a:t>Side Effects</a:t>
                      </a:r>
                    </a:p>
                  </a:txBody>
                  <a:tcPr/>
                </a:tc>
                <a:tc>
                  <a:txBody>
                    <a:bodyPr/>
                    <a:lstStyle/>
                    <a:p>
                      <a:pPr algn="ctr"/>
                      <a:r>
                        <a:rPr lang="en-US" sz="2000" dirty="0">
                          <a:latin typeface="Times New Roman" panose="02020603050405020304" pitchFamily="18" charset="0"/>
                          <a:cs typeface="Times New Roman" panose="02020603050405020304" pitchFamily="18" charset="0"/>
                        </a:rPr>
                        <a:t>Nursing Considerations</a:t>
                      </a:r>
                    </a:p>
                  </a:txBody>
                  <a:tcPr/>
                </a:tc>
                <a:extLst>
                  <a:ext uri="{0D108BD9-81ED-4DB2-BD59-A6C34878D82A}">
                    <a16:rowId xmlns:a16="http://schemas.microsoft.com/office/drawing/2014/main" val="10000"/>
                  </a:ext>
                </a:extLst>
              </a:tr>
              <a:tr h="1045985">
                <a:tc>
                  <a:txBody>
                    <a:bodyPr/>
                    <a:lstStyle/>
                    <a:p>
                      <a:r>
                        <a:rPr lang="en-US" sz="1600" dirty="0" err="1">
                          <a:latin typeface="Times New Roman" panose="02020603050405020304" pitchFamily="18" charset="0"/>
                          <a:cs typeface="Times New Roman" panose="02020603050405020304" pitchFamily="18" charset="0"/>
                        </a:rPr>
                        <a:t>Lovenox</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40 mg 0.4 mL sub Q  </a:t>
                      </a:r>
                    </a:p>
                    <a:p>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4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7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Anticoagulants </a:t>
                      </a:r>
                    </a:p>
                    <a:p>
                      <a:r>
                        <a:rPr lang="en-US" sz="1600" dirty="0">
                          <a:latin typeface="Times New Roman" panose="02020603050405020304" pitchFamily="18" charset="0"/>
                          <a:cs typeface="Times New Roman" panose="02020603050405020304" pitchFamily="18" charset="0"/>
                        </a:rPr>
                        <a:t>Prevention of DVT and PE</a:t>
                      </a:r>
                    </a:p>
                    <a:p>
                      <a:r>
                        <a:rPr lang="en-US" sz="1600" dirty="0">
                          <a:latin typeface="Times New Roman" panose="02020603050405020304" pitchFamily="18" charset="0"/>
                          <a:cs typeface="Times New Roman" panose="02020603050405020304" pitchFamily="18" charset="0"/>
                        </a:rPr>
                        <a:t>The drug binds and accelerates the activity of antithrombin III </a:t>
                      </a: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Dizziness </a:t>
                      </a:r>
                    </a:p>
                    <a:p>
                      <a:r>
                        <a:rPr lang="en-US" sz="1600" dirty="0">
                          <a:latin typeface="Times New Roman" panose="02020603050405020304" pitchFamily="18" charset="0"/>
                          <a:cs typeface="Times New Roman" panose="02020603050405020304" pitchFamily="18" charset="0"/>
                        </a:rPr>
                        <a:t>Headache</a:t>
                      </a:r>
                    </a:p>
                    <a:p>
                      <a:r>
                        <a:rPr lang="en-US" sz="1600" dirty="0">
                          <a:latin typeface="Times New Roman" panose="02020603050405020304" pitchFamily="18" charset="0"/>
                          <a:cs typeface="Times New Roman" panose="02020603050405020304" pitchFamily="18" charset="0"/>
                        </a:rPr>
                        <a:t>Insomnia</a:t>
                      </a:r>
                    </a:p>
                    <a:p>
                      <a:r>
                        <a:rPr lang="en-US" sz="1600" dirty="0">
                          <a:latin typeface="Times New Roman" panose="02020603050405020304" pitchFamily="18" charset="0"/>
                          <a:cs typeface="Times New Roman" panose="02020603050405020304" pitchFamily="18" charset="0"/>
                        </a:rPr>
                        <a:t>Edema </a:t>
                      </a:r>
                    </a:p>
                  </a:txBody>
                  <a:tcPr/>
                </a:tc>
                <a:tc>
                  <a:txBody>
                    <a:bodyPr/>
                    <a:lstStyle/>
                    <a:p>
                      <a:r>
                        <a:rPr lang="en-US" sz="1600" dirty="0">
                          <a:latin typeface="Times New Roman" panose="02020603050405020304" pitchFamily="18" charset="0"/>
                          <a:cs typeface="Times New Roman" panose="02020603050405020304" pitchFamily="18" charset="0"/>
                        </a:rPr>
                        <a:t>Monitor I &amp; O</a:t>
                      </a:r>
                    </a:p>
                    <a:p>
                      <a:r>
                        <a:rPr lang="en-US" sz="1600" dirty="0">
                          <a:latin typeface="Times New Roman" panose="02020603050405020304" pitchFamily="18" charset="0"/>
                          <a:cs typeface="Times New Roman" panose="02020603050405020304" pitchFamily="18" charset="0"/>
                        </a:rPr>
                        <a:t>Monitor pain and VS</a:t>
                      </a:r>
                    </a:p>
                    <a:p>
                      <a:r>
                        <a:rPr lang="en-US" sz="1600" dirty="0">
                          <a:latin typeface="Times New Roman" panose="02020603050405020304" pitchFamily="18" charset="0"/>
                          <a:cs typeface="Times New Roman" panose="02020603050405020304" pitchFamily="18" charset="0"/>
                        </a:rPr>
                        <a:t>Monitor labs, K, </a:t>
                      </a:r>
                      <a:r>
                        <a:rPr lang="en-US" sz="1600" dirty="0" err="1">
                          <a:latin typeface="Times New Roman" panose="02020603050405020304" pitchFamily="18" charset="0"/>
                          <a:cs typeface="Times New Roman" panose="02020603050405020304" pitchFamily="18" charset="0"/>
                        </a:rPr>
                        <a:t>hct</a:t>
                      </a:r>
                      <a:r>
                        <a:rPr lang="en-US" sz="1600" dirty="0">
                          <a:latin typeface="Times New Roman" panose="02020603050405020304" pitchFamily="18" charset="0"/>
                          <a:cs typeface="Times New Roman" panose="02020603050405020304" pitchFamily="18" charset="0"/>
                        </a:rPr>
                        <a:t>. Hgb, Pt, </a:t>
                      </a:r>
                      <a:r>
                        <a:rPr lang="en-US" sz="1600" dirty="0" err="1">
                          <a:latin typeface="Times New Roman" panose="02020603050405020304" pitchFamily="18" charset="0"/>
                          <a:cs typeface="Times New Roman" panose="02020603050405020304" pitchFamily="18" charset="0"/>
                        </a:rPr>
                        <a:t>Ptt</a:t>
                      </a:r>
                      <a:r>
                        <a:rPr lang="en-US" sz="16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10001"/>
                  </a:ext>
                </a:extLst>
              </a:tr>
              <a:tr h="1045985">
                <a:tc>
                  <a:txBody>
                    <a:bodyPr/>
                    <a:lstStyle/>
                    <a:p>
                      <a:r>
                        <a:rPr lang="en-US" sz="1600" dirty="0">
                          <a:latin typeface="Times New Roman" panose="02020603050405020304" pitchFamily="18" charset="0"/>
                          <a:cs typeface="Times New Roman" panose="02020603050405020304" pitchFamily="18" charset="0"/>
                        </a:rPr>
                        <a:t>Pantoprazole</a:t>
                      </a:r>
                    </a:p>
                    <a:p>
                      <a:r>
                        <a:rPr lang="en-US" sz="1600" dirty="0">
                          <a:latin typeface="Times New Roman" panose="02020603050405020304" pitchFamily="18" charset="0"/>
                          <a:cs typeface="Times New Roman" panose="02020603050405020304" pitchFamily="18" charset="0"/>
                        </a:rPr>
                        <a:t>40 mg 1 tab daily AC</a:t>
                      </a:r>
                    </a:p>
                    <a:p>
                      <a:pPr marL="0" marR="0" lvl="0" indent="0" algn="l" defTabSz="201168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6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8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Antiulcer agent </a:t>
                      </a:r>
                    </a:p>
                    <a:p>
                      <a:r>
                        <a:rPr lang="en-US" sz="1600" dirty="0">
                          <a:latin typeface="Times New Roman" panose="02020603050405020304" pitchFamily="18" charset="0"/>
                          <a:cs typeface="Times New Roman" panose="02020603050405020304" pitchFamily="18" charset="0"/>
                        </a:rPr>
                        <a:t>Binds to an enzyme in the presence of acidic gastric pH </a:t>
                      </a:r>
                    </a:p>
                  </a:txBody>
                  <a:tcPr/>
                </a:tc>
                <a:tc>
                  <a:txBody>
                    <a:bodyPr/>
                    <a:lstStyle/>
                    <a:p>
                      <a:r>
                        <a:rPr lang="en-US" sz="1600" dirty="0">
                          <a:latin typeface="Times New Roman" panose="02020603050405020304" pitchFamily="18" charset="0"/>
                          <a:cs typeface="Times New Roman" panose="02020603050405020304" pitchFamily="18" charset="0"/>
                        </a:rPr>
                        <a:t>Headache </a:t>
                      </a:r>
                    </a:p>
                    <a:p>
                      <a:r>
                        <a:rPr lang="en-US" sz="1600" dirty="0">
                          <a:latin typeface="Times New Roman" panose="02020603050405020304" pitchFamily="18" charset="0"/>
                          <a:cs typeface="Times New Roman" panose="02020603050405020304" pitchFamily="18" charset="0"/>
                        </a:rPr>
                        <a:t>Abdominal pain</a:t>
                      </a:r>
                    </a:p>
                    <a:p>
                      <a:r>
                        <a:rPr lang="en-US" sz="1600" dirty="0">
                          <a:latin typeface="Times New Roman" panose="02020603050405020304" pitchFamily="18" charset="0"/>
                          <a:cs typeface="Times New Roman" panose="02020603050405020304" pitchFamily="18" charset="0"/>
                        </a:rPr>
                        <a:t>Diarrhea </a:t>
                      </a:r>
                    </a:p>
                  </a:txBody>
                  <a:tcPr/>
                </a:tc>
                <a:tc>
                  <a:txBody>
                    <a:bodyPr/>
                    <a:lstStyle/>
                    <a:p>
                      <a:r>
                        <a:rPr lang="en-US" sz="1600" dirty="0">
                          <a:latin typeface="Times New Roman" panose="02020603050405020304" pitchFamily="18" charset="0"/>
                          <a:cs typeface="Times New Roman" panose="02020603050405020304" pitchFamily="18" charset="0"/>
                        </a:rPr>
                        <a:t>Monitor Hyperglycemia</a:t>
                      </a:r>
                    </a:p>
                    <a:p>
                      <a:r>
                        <a:rPr lang="en-US" sz="1600" dirty="0">
                          <a:latin typeface="Times New Roman" panose="02020603050405020304" pitchFamily="18" charset="0"/>
                          <a:cs typeface="Times New Roman" panose="02020603050405020304" pitchFamily="18" charset="0"/>
                        </a:rPr>
                        <a:t>Monitor GI symptoms </a:t>
                      </a:r>
                    </a:p>
                  </a:txBody>
                  <a:tcPr/>
                </a:tc>
                <a:extLst>
                  <a:ext uri="{0D108BD9-81ED-4DB2-BD59-A6C34878D82A}">
                    <a16:rowId xmlns:a16="http://schemas.microsoft.com/office/drawing/2014/main" val="10002"/>
                  </a:ext>
                </a:extLst>
              </a:tr>
              <a:tr h="1035525">
                <a:tc>
                  <a:txBody>
                    <a:bodyPr/>
                    <a:lstStyle/>
                    <a:p>
                      <a:r>
                        <a:rPr lang="en-US" sz="1600" dirty="0">
                          <a:latin typeface="Times New Roman" panose="02020603050405020304" pitchFamily="18" charset="0"/>
                          <a:cs typeface="Times New Roman" panose="02020603050405020304" pitchFamily="18" charset="0"/>
                        </a:rPr>
                        <a:t>Insulin glargine (Lantus) </a:t>
                      </a:r>
                    </a:p>
                    <a:p>
                      <a:r>
                        <a:rPr lang="en-US" sz="1600" dirty="0">
                          <a:latin typeface="Times New Roman" panose="02020603050405020304" pitchFamily="18" charset="0"/>
                          <a:cs typeface="Times New Roman" panose="02020603050405020304" pitchFamily="18" charset="0"/>
                        </a:rPr>
                        <a:t>10 units / 0.1mL bedtime</a:t>
                      </a:r>
                    </a:p>
                    <a:p>
                      <a:pPr marL="0" marR="0" lvl="0" indent="0" algn="l" defTabSz="201168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6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8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txBody>
                  <a:tcPr/>
                </a:tc>
                <a:tc>
                  <a:txBody>
                    <a:bodyPr/>
                    <a:lstStyle/>
                    <a:p>
                      <a:r>
                        <a:rPr lang="en-US" sz="1600" dirty="0">
                          <a:latin typeface="Times New Roman" panose="02020603050405020304" pitchFamily="18" charset="0"/>
                          <a:cs typeface="Times New Roman" panose="02020603050405020304" pitchFamily="18" charset="0"/>
                        </a:rPr>
                        <a:t>Regulation of glucose metabolism</a:t>
                      </a:r>
                    </a:p>
                    <a:p>
                      <a:r>
                        <a:rPr lang="en-US" sz="1600" dirty="0">
                          <a:latin typeface="Times New Roman" panose="02020603050405020304" pitchFamily="18" charset="0"/>
                          <a:cs typeface="Times New Roman" panose="02020603050405020304" pitchFamily="18" charset="0"/>
                        </a:rPr>
                        <a:t>Stimulate peripheral glucose uptake and inhibit hepatic glucose production  </a:t>
                      </a: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a:latin typeface="Times New Roman" panose="02020603050405020304" pitchFamily="18" charset="0"/>
                          <a:cs typeface="Times New Roman" panose="02020603050405020304" pitchFamily="18" charset="0"/>
                        </a:rPr>
                        <a:t>Hypogylcemia</a:t>
                      </a:r>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Hypokalemia </a:t>
                      </a:r>
                    </a:p>
                  </a:txBody>
                  <a:tcPr/>
                </a:tc>
                <a:tc>
                  <a:txBody>
                    <a:bodyPr/>
                    <a:lstStyle/>
                    <a:p>
                      <a:r>
                        <a:rPr lang="en-US" sz="1600" dirty="0">
                          <a:latin typeface="Times New Roman" panose="02020603050405020304" pitchFamily="18" charset="0"/>
                          <a:cs typeface="Times New Roman" panose="02020603050405020304" pitchFamily="18" charset="0"/>
                        </a:rPr>
                        <a:t>Check blood glucose before administration </a:t>
                      </a:r>
                    </a:p>
                    <a:p>
                      <a:r>
                        <a:rPr lang="en-US" sz="1600" dirty="0">
                          <a:latin typeface="Times New Roman" panose="02020603050405020304" pitchFamily="18" charset="0"/>
                          <a:cs typeface="Times New Roman" panose="02020603050405020304" pitchFamily="18" charset="0"/>
                        </a:rPr>
                        <a:t>Avoid direct heat and sunlight</a:t>
                      </a:r>
                    </a:p>
                    <a:p>
                      <a:r>
                        <a:rPr lang="en-US" sz="1600" dirty="0">
                          <a:latin typeface="Times New Roman" panose="02020603050405020304" pitchFamily="18" charset="0"/>
                          <a:cs typeface="Times New Roman" panose="02020603050405020304" pitchFamily="18" charset="0"/>
                        </a:rPr>
                        <a:t>Discard if frozen </a:t>
                      </a:r>
                    </a:p>
                  </a:txBody>
                  <a:tcPr/>
                </a:tc>
                <a:extLst>
                  <a:ext uri="{0D108BD9-81ED-4DB2-BD59-A6C34878D82A}">
                    <a16:rowId xmlns:a16="http://schemas.microsoft.com/office/drawing/2014/main" val="10003"/>
                  </a:ext>
                </a:extLst>
              </a:tr>
              <a:tr h="1045985">
                <a:tc>
                  <a:txBody>
                    <a:bodyPr/>
                    <a:lstStyle/>
                    <a:p>
                      <a:r>
                        <a:rPr lang="en-US" sz="1600" dirty="0">
                          <a:latin typeface="Times New Roman" panose="02020603050405020304" pitchFamily="18" charset="0"/>
                          <a:cs typeface="Times New Roman" panose="02020603050405020304" pitchFamily="18" charset="0"/>
                        </a:rPr>
                        <a:t>Insulin </a:t>
                      </a:r>
                      <a:r>
                        <a:rPr lang="en-US" sz="1600" dirty="0" err="1">
                          <a:latin typeface="Times New Roman" panose="02020603050405020304" pitchFamily="18" charset="0"/>
                          <a:cs typeface="Times New Roman" panose="02020603050405020304" pitchFamily="18" charset="0"/>
                        </a:rPr>
                        <a:t>aspart</a:t>
                      </a:r>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4 units /0.04mL </a:t>
                      </a:r>
                    </a:p>
                    <a:p>
                      <a:r>
                        <a:rPr lang="en-US" sz="1600" dirty="0" err="1">
                          <a:latin typeface="Times New Roman" panose="02020603050405020304" pitchFamily="18" charset="0"/>
                          <a:cs typeface="Times New Roman" panose="02020603050405020304" pitchFamily="18" charset="0"/>
                        </a:rPr>
                        <a:t>subQ</a:t>
                      </a:r>
                      <a:endParaRPr lang="en-US" sz="1600" dirty="0">
                        <a:latin typeface="Times New Roman" panose="02020603050405020304" pitchFamily="18" charset="0"/>
                        <a:cs typeface="Times New Roman" panose="02020603050405020304" pitchFamily="18" charset="0"/>
                      </a:endParaRPr>
                    </a:p>
                    <a:p>
                      <a:pPr marL="0" marR="0" lvl="0" indent="0" algn="l" defTabSz="201168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6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6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8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Regulation of glucose metabolism </a:t>
                      </a:r>
                    </a:p>
                    <a:p>
                      <a:pPr marL="0" marR="0" lvl="0" indent="0" algn="l" defTabSz="201168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Stimulate peripheral glucose uptake and inhibit hepatic glucose production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err="1">
                          <a:latin typeface="Times New Roman" panose="02020603050405020304" pitchFamily="18" charset="0"/>
                          <a:cs typeface="Times New Roman" panose="02020603050405020304" pitchFamily="18" charset="0"/>
                        </a:rPr>
                        <a:t>Hypogylcemia</a:t>
                      </a:r>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Hypokalemia </a:t>
                      </a:r>
                    </a:p>
                  </a:txBody>
                  <a:tcPr/>
                </a:tc>
                <a:tc>
                  <a:txBody>
                    <a:bodyPr/>
                    <a:lstStyle/>
                    <a:p>
                      <a:r>
                        <a:rPr lang="en-US" sz="1600" dirty="0">
                          <a:latin typeface="Times New Roman" panose="02020603050405020304" pitchFamily="18" charset="0"/>
                          <a:cs typeface="Times New Roman" panose="02020603050405020304" pitchFamily="18" charset="0"/>
                        </a:rPr>
                        <a:t>Check blood glucose before administration </a:t>
                      </a:r>
                    </a:p>
                    <a:p>
                      <a:r>
                        <a:rPr lang="en-US" sz="1600" dirty="0">
                          <a:latin typeface="Times New Roman" panose="02020603050405020304" pitchFamily="18" charset="0"/>
                          <a:cs typeface="Times New Roman" panose="02020603050405020304" pitchFamily="18" charset="0"/>
                        </a:rPr>
                        <a:t>Avoid direct heat and sunlight</a:t>
                      </a:r>
                    </a:p>
                    <a:p>
                      <a:r>
                        <a:rPr lang="en-US" sz="1600" dirty="0">
                          <a:latin typeface="Times New Roman" panose="02020603050405020304" pitchFamily="18" charset="0"/>
                          <a:cs typeface="Times New Roman" panose="02020603050405020304" pitchFamily="18" charset="0"/>
                        </a:rPr>
                        <a:t>Discard if frozen </a:t>
                      </a:r>
                    </a:p>
                  </a:txBody>
                  <a:tcPr/>
                </a:tc>
                <a:extLst>
                  <a:ext uri="{0D108BD9-81ED-4DB2-BD59-A6C34878D82A}">
                    <a16:rowId xmlns:a16="http://schemas.microsoft.com/office/drawing/2014/main" val="10004"/>
                  </a:ext>
                </a:extLst>
              </a:tr>
              <a:tr h="1045985">
                <a:tc>
                  <a:txBody>
                    <a:bodyPr/>
                    <a:lstStyle/>
                    <a:p>
                      <a:r>
                        <a:rPr lang="en-US" sz="1400" dirty="0">
                          <a:latin typeface="Times New Roman" panose="02020603050405020304" pitchFamily="18" charset="0"/>
                          <a:cs typeface="Times New Roman" panose="02020603050405020304" pitchFamily="18" charset="0"/>
                        </a:rPr>
                        <a:t>Lactated Ringer 1000 mL  250mL/</a:t>
                      </a:r>
                      <a:r>
                        <a:rPr lang="en-US" sz="1400" dirty="0" err="1">
                          <a:latin typeface="Times New Roman" panose="02020603050405020304" pitchFamily="18" charset="0"/>
                          <a:cs typeface="Times New Roman" panose="02020603050405020304" pitchFamily="18" charset="0"/>
                        </a:rPr>
                        <a:t>hr</a:t>
                      </a:r>
                      <a:r>
                        <a:rPr lang="en-US" sz="1400" dirty="0">
                          <a:latin typeface="Times New Roman" panose="02020603050405020304" pitchFamily="18" charset="0"/>
                          <a:cs typeface="Times New Roman" panose="02020603050405020304" pitchFamily="18" charset="0"/>
                        </a:rPr>
                        <a:t> </a:t>
                      </a:r>
                    </a:p>
                    <a:p>
                      <a:pPr marL="0" marR="0" lvl="0" indent="0" algn="l" defTabSz="201168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4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700" dirty="0">
                        <a:latin typeface="Times New Roman" panose="02020603050405020304" pitchFamily="18" charset="0"/>
                        <a:cs typeface="Times New Roman" panose="02020603050405020304" pitchFamily="18" charset="0"/>
                      </a:endParaRPr>
                    </a:p>
                    <a:p>
                      <a:endParaRPr lang="en-US" sz="1400" baseline="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Replaces electrolytes and fluid imbalance</a:t>
                      </a:r>
                    </a:p>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a:latin typeface="Times New Roman" panose="02020603050405020304" pitchFamily="18" charset="0"/>
                          <a:cs typeface="Times New Roman" panose="02020603050405020304" pitchFamily="18" charset="0"/>
                        </a:rPr>
                        <a:t>Thrombosis </a:t>
                      </a:r>
                    </a:p>
                    <a:p>
                      <a:r>
                        <a:rPr lang="en-US" sz="1600">
                          <a:latin typeface="Times New Roman" panose="02020603050405020304" pitchFamily="18" charset="0"/>
                          <a:cs typeface="Times New Roman" panose="02020603050405020304" pitchFamily="18" charset="0"/>
                        </a:rPr>
                        <a:t>Phlebitis </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Monitor for redness or coolness around IV site </a:t>
                      </a:r>
                    </a:p>
                  </a:txBody>
                  <a:tcPr/>
                </a:tc>
                <a:extLst>
                  <a:ext uri="{0D108BD9-81ED-4DB2-BD59-A6C34878D82A}">
                    <a16:rowId xmlns:a16="http://schemas.microsoft.com/office/drawing/2014/main" val="10005"/>
                  </a:ext>
                </a:extLst>
              </a:tr>
              <a:tr h="1045985">
                <a:tc>
                  <a:txBody>
                    <a:bodyPr/>
                    <a:lstStyle/>
                    <a:p>
                      <a:r>
                        <a:rPr lang="en-US" sz="1400" baseline="0" dirty="0">
                          <a:latin typeface="Times New Roman" panose="02020603050405020304" pitchFamily="18" charset="0"/>
                          <a:cs typeface="Times New Roman" panose="02020603050405020304" pitchFamily="18" charset="0"/>
                        </a:rPr>
                        <a:t>Levetiracetam </a:t>
                      </a:r>
                    </a:p>
                    <a:p>
                      <a:r>
                        <a:rPr lang="en-US" sz="1400" baseline="0" dirty="0">
                          <a:latin typeface="Times New Roman" panose="02020603050405020304" pitchFamily="18" charset="0"/>
                          <a:cs typeface="Times New Roman" panose="02020603050405020304" pitchFamily="18" charset="0"/>
                        </a:rPr>
                        <a:t>IV Piggyback Q12H </a:t>
                      </a:r>
                    </a:p>
                    <a:p>
                      <a:pPr marL="0" marR="0" lvl="0" indent="0" algn="l" defTabSz="201168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
                      </a:r>
                      <a:r>
                        <a:rPr lang="en-US" sz="1400" b="0" i="0" u="none" strike="noStrike" kern="1200" dirty="0" err="1">
                          <a:solidFill>
                            <a:schemeClr val="dk1"/>
                          </a:solidFill>
                          <a:effectLst/>
                          <a:latin typeface="Times New Roman" panose="02020603050405020304" pitchFamily="18" charset="0"/>
                          <a:ea typeface="+mn-ea"/>
                          <a:cs typeface="Times New Roman" panose="02020603050405020304" pitchFamily="18" charset="0"/>
                        </a:rPr>
                        <a:t>Robholland.com</a:t>
                      </a:r>
                      <a:r>
                        <a:rPr lang="en-US" sz="14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2018)</a:t>
                      </a:r>
                      <a:endParaRPr lang="en-US" sz="700" dirty="0">
                        <a:latin typeface="Times New Roman" panose="02020603050405020304" pitchFamily="18" charset="0"/>
                        <a:cs typeface="Times New Roman" panose="02020603050405020304" pitchFamily="18" charset="0"/>
                      </a:endParaRPr>
                    </a:p>
                    <a:p>
                      <a:endParaRPr lang="en-US" sz="1400" baseline="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Treat epilepsy </a:t>
                      </a:r>
                    </a:p>
                    <a:p>
                      <a:r>
                        <a:rPr lang="en-US" sz="1600" dirty="0">
                          <a:latin typeface="Times New Roman" panose="02020603050405020304" pitchFamily="18" charset="0"/>
                          <a:cs typeface="Times New Roman" panose="02020603050405020304" pitchFamily="18" charset="0"/>
                        </a:rPr>
                        <a:t>The drug binds to SV2A  and  inhibits presynaptic calcium channels </a:t>
                      </a:r>
                    </a:p>
                  </a:txBody>
                  <a:tcPr/>
                </a:tc>
                <a:tc>
                  <a:txBody>
                    <a:bodyPr/>
                    <a:lstStyle/>
                    <a:p>
                      <a:r>
                        <a:rPr lang="en-US" sz="1600" dirty="0">
                          <a:latin typeface="Times New Roman" panose="02020603050405020304" pitchFamily="18" charset="0"/>
                          <a:cs typeface="Times New Roman" panose="02020603050405020304" pitchFamily="18" charset="0"/>
                        </a:rPr>
                        <a:t>Renal Impairment </a:t>
                      </a:r>
                    </a:p>
                  </a:txBody>
                  <a:tcPr/>
                </a:tc>
                <a:tc>
                  <a:txBody>
                    <a:bodyPr/>
                    <a:lstStyle/>
                    <a:p>
                      <a:r>
                        <a:rPr lang="en-US" sz="1600" dirty="0">
                          <a:latin typeface="Times New Roman" panose="02020603050405020304" pitchFamily="18" charset="0"/>
                          <a:cs typeface="Times New Roman" panose="02020603050405020304" pitchFamily="18" charset="0"/>
                        </a:rPr>
                        <a:t>Check CBC </a:t>
                      </a:r>
                    </a:p>
                    <a:p>
                      <a:r>
                        <a:rPr lang="en-US" sz="1600" dirty="0">
                          <a:latin typeface="Times New Roman" panose="02020603050405020304" pitchFamily="18" charset="0"/>
                          <a:cs typeface="Times New Roman" panose="02020603050405020304" pitchFamily="18" charset="0"/>
                        </a:rPr>
                        <a:t>Discontinue if anaphylaxis </a:t>
                      </a:r>
                    </a:p>
                    <a:p>
                      <a:r>
                        <a:rPr lang="en-US" sz="1600" dirty="0">
                          <a:latin typeface="Times New Roman" panose="02020603050405020304" pitchFamily="18" charset="0"/>
                          <a:cs typeface="Times New Roman" panose="02020603050405020304" pitchFamily="18" charset="0"/>
                        </a:rPr>
                        <a:t>Angioedema </a:t>
                      </a:r>
                    </a:p>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1045985">
                <a:tc>
                  <a:txBody>
                    <a:bodyPr/>
                    <a:lstStyle/>
                    <a:p>
                      <a:endParaRPr lang="en-US">
                        <a:latin typeface="Times New Roman" panose="02020603050405020304" pitchFamily="18" charset="0"/>
                        <a:cs typeface="Times New Roman" panose="02020603050405020304" pitchFamily="18" charset="0"/>
                      </a:endParaRPr>
                    </a:p>
                  </a:txBody>
                  <a:tcPr/>
                </a:tc>
                <a:tc>
                  <a:txBody>
                    <a:bodyPr/>
                    <a:lstStyle/>
                    <a:p>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1045985">
                <a:tc>
                  <a:txBody>
                    <a:bodyPr/>
                    <a:lstStyle/>
                    <a:p>
                      <a:endParaRPr lang="en-US" dirty="0">
                        <a:latin typeface="Times New Roman" panose="02020603050405020304" pitchFamily="18" charset="0"/>
                        <a:cs typeface="Times New Roman" panose="02020603050405020304" pitchFamily="18" charset="0"/>
                      </a:endParaRPr>
                    </a:p>
                  </a:txBody>
                  <a:tcPr/>
                </a:tc>
                <a:tc>
                  <a:txBody>
                    <a:bodyPr/>
                    <a:lstStyle/>
                    <a:p>
                      <a:endParaRPr lang="en-US" sz="1600">
                        <a:latin typeface="Times New Roman" panose="02020603050405020304" pitchFamily="18" charset="0"/>
                        <a:cs typeface="Times New Roman" panose="02020603050405020304" pitchFamily="18" charset="0"/>
                      </a:endParaRPr>
                    </a:p>
                  </a:txBody>
                  <a:tcPr/>
                </a:tc>
                <a:tc>
                  <a:txBody>
                    <a:bodyPr/>
                    <a:lstStyle/>
                    <a:p>
                      <a:endParaRPr lang="en-US" sz="1600" dirty="0">
                        <a:latin typeface="Times New Roman" panose="02020603050405020304" pitchFamily="18" charset="0"/>
                        <a:cs typeface="Times New Roman" panose="02020603050405020304" pitchFamily="18" charset="0"/>
                      </a:endParaRPr>
                    </a:p>
                  </a:txBody>
                  <a:tcPr/>
                </a:tc>
                <a:tc>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1129540"/>
          </a:xfrm>
          <a:prstGeom prst="rect">
            <a:avLst/>
          </a:prstGeom>
          <a:noFill/>
        </p:spPr>
        <p:txBody>
          <a:bodyPr wrap="square" rtlCol="0">
            <a:spAutoFit/>
          </a:bodyPr>
          <a:lstStyle/>
          <a:p>
            <a:pPr algn="ctr"/>
            <a:r>
              <a:rPr lang="en-US" dirty="0"/>
              <a:t>References:</a:t>
            </a:r>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
        <p:nvSpPr>
          <p:cNvPr id="4" name="TextBox 3"/>
          <p:cNvSpPr txBox="1"/>
          <p:nvPr/>
        </p:nvSpPr>
        <p:spPr>
          <a:xfrm>
            <a:off x="883920" y="2074420"/>
            <a:ext cx="17574768" cy="610936"/>
          </a:xfrm>
          <a:prstGeom prst="rect">
            <a:avLst/>
          </a:prstGeom>
          <a:noFill/>
        </p:spPr>
        <p:txBody>
          <a:bodyPr wrap="square" rtlCol="0">
            <a:spAutoFit/>
          </a:bodyPr>
          <a:lstStyle/>
          <a:p>
            <a:r>
              <a:rPr lang="en-US" dirty="0">
                <a:solidFill>
                  <a:srgbClr val="FF0000"/>
                </a:solidFill>
              </a:rPr>
              <a:t>At least 3 </a:t>
            </a:r>
            <a:r>
              <a:rPr lang="en-US" dirty="0" err="1">
                <a:solidFill>
                  <a:srgbClr val="FF0000"/>
                </a:solidFill>
              </a:rPr>
              <a:t>referneces</a:t>
            </a:r>
            <a:r>
              <a:rPr lang="en-US" dirty="0">
                <a:solidFill>
                  <a:srgbClr val="FF0000"/>
                </a:solidFill>
              </a:rPr>
              <a:t> &amp; Standard APA Format</a:t>
            </a:r>
          </a:p>
        </p:txBody>
      </p:sp>
      <p:sp>
        <p:nvSpPr>
          <p:cNvPr id="5" name="TextBox 4">
            <a:extLst>
              <a:ext uri="{FF2B5EF4-FFF2-40B4-BE49-F238E27FC236}">
                <a16:creationId xmlns:a16="http://schemas.microsoft.com/office/drawing/2014/main" id="{5EEFFA57-EA57-3445-9CD4-86F29A63DF4F}"/>
              </a:ext>
            </a:extLst>
          </p:cNvPr>
          <p:cNvSpPr txBox="1"/>
          <p:nvPr/>
        </p:nvSpPr>
        <p:spPr>
          <a:xfrm>
            <a:off x="883920" y="2859932"/>
            <a:ext cx="17987740" cy="440120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American Diabetes Association. (2018). </a:t>
            </a:r>
            <a:r>
              <a:rPr lang="en-US" sz="2000" i="1" dirty="0">
                <a:latin typeface="Times New Roman" panose="02020603050405020304" pitchFamily="18" charset="0"/>
                <a:cs typeface="Times New Roman" panose="02020603050405020304" pitchFamily="18" charset="0"/>
              </a:rPr>
              <a:t>Hyperosmolar Hyperglycemic Nonketotic Syndrome (HHNS)</a:t>
            </a:r>
            <a:r>
              <a:rPr lang="en-US" sz="2000" dirty="0">
                <a:latin typeface="Times New Roman" panose="02020603050405020304" pitchFamily="18" charset="0"/>
                <a:cs typeface="Times New Roman" panose="02020603050405020304" pitchFamily="18" charset="0"/>
              </a:rPr>
              <a:t>. [online] Available at: http://</a:t>
            </a:r>
            <a:r>
              <a:rPr lang="en-US" sz="2000" dirty="0" err="1">
                <a:latin typeface="Times New Roman" panose="02020603050405020304" pitchFamily="18" charset="0"/>
                <a:cs typeface="Times New Roman" panose="02020603050405020304" pitchFamily="18" charset="0"/>
              </a:rPr>
              <a:t>www.diabetes.org</a:t>
            </a:r>
            <a:r>
              <a:rPr lang="en-US" sz="2000" dirty="0">
                <a:latin typeface="Times New Roman" panose="02020603050405020304" pitchFamily="18" charset="0"/>
                <a:cs typeface="Times New Roman" panose="02020603050405020304" pitchFamily="18" charset="0"/>
              </a:rPr>
              <a:t>/living-with-diabetes/complications/hyperosmolar-</a:t>
            </a:r>
            <a:r>
              <a:rPr lang="en-US" sz="2000" dirty="0" err="1">
                <a:latin typeface="Times New Roman" panose="02020603050405020304" pitchFamily="18" charset="0"/>
                <a:cs typeface="Times New Roman" panose="02020603050405020304" pitchFamily="18" charset="0"/>
              </a:rPr>
              <a:t>hyperglycemic.html</a:t>
            </a:r>
            <a:r>
              <a:rPr lang="en-US" sz="2000" dirty="0">
                <a:latin typeface="Times New Roman" panose="02020603050405020304" pitchFamily="18" charset="0"/>
                <a:cs typeface="Times New Roman" panose="02020603050405020304" pitchFamily="18" charset="0"/>
              </a:rPr>
              <a:t> [Accessed 6 Aug. 2018].</a:t>
            </a:r>
          </a:p>
          <a:p>
            <a:endParaRPr lang="en-US" sz="20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Ogbru</a:t>
            </a:r>
            <a:r>
              <a:rPr lang="en-US" sz="2000" dirty="0">
                <a:latin typeface="Times New Roman" panose="02020603050405020304" pitchFamily="18" charset="0"/>
                <a:cs typeface="Times New Roman" panose="02020603050405020304" pitchFamily="18" charset="0"/>
              </a:rPr>
              <a:t>, O. (n.d.). </a:t>
            </a:r>
            <a:r>
              <a:rPr lang="en-US" sz="2000" i="1" dirty="0">
                <a:latin typeface="Times New Roman" panose="02020603050405020304" pitchFamily="18" charset="0"/>
                <a:cs typeface="Times New Roman" panose="02020603050405020304" pitchFamily="18" charset="0"/>
              </a:rPr>
              <a:t>Lactated Ringer's Solution: IV Fluids Replenish Electrolytes</a:t>
            </a:r>
            <a:r>
              <a:rPr lang="en-US" sz="2000" dirty="0">
                <a:latin typeface="Times New Roman" panose="02020603050405020304" pitchFamily="18" charset="0"/>
                <a:cs typeface="Times New Roman" panose="02020603050405020304" pitchFamily="18" charset="0"/>
              </a:rPr>
              <a:t>. Retrieved from </a:t>
            </a:r>
            <a:r>
              <a:rPr lang="en-US" sz="20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https://www.medicinenet.com/ringers-lactated_ringers_solution-intravenous/article.htm#do_i_need_a_prescription_for_ringers-lactated_ringers_solution-intravenous</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Robholland.com</a:t>
            </a:r>
            <a:r>
              <a:rPr lang="en-US" sz="2000" dirty="0">
                <a:latin typeface="Times New Roman" panose="02020603050405020304" pitchFamily="18" charset="0"/>
                <a:cs typeface="Times New Roman" panose="02020603050405020304" pitchFamily="18" charset="0"/>
              </a:rPr>
              <a:t>. (2018). </a:t>
            </a:r>
            <a:r>
              <a:rPr lang="en-US" sz="2000" i="1" dirty="0">
                <a:latin typeface="Times New Roman" panose="02020603050405020304" pitchFamily="18" charset="0"/>
                <a:cs typeface="Times New Roman" panose="02020603050405020304" pitchFamily="18" charset="0"/>
              </a:rPr>
              <a:t>ENOXAPARIN</a:t>
            </a:r>
            <a:r>
              <a:rPr lang="en-US" sz="2000" dirty="0">
                <a:latin typeface="Times New Roman" panose="02020603050405020304" pitchFamily="18" charset="0"/>
                <a:cs typeface="Times New Roman" panose="02020603050405020304" pitchFamily="18" charset="0"/>
              </a:rPr>
              <a:t>. [online] Available at: http://</a:t>
            </a:r>
            <a:r>
              <a:rPr lang="en-US" sz="2000" dirty="0" err="1">
                <a:latin typeface="Times New Roman" panose="02020603050405020304" pitchFamily="18" charset="0"/>
                <a:cs typeface="Times New Roman" panose="02020603050405020304" pitchFamily="18" charset="0"/>
              </a:rPr>
              <a:t>www.robholland.com</a:t>
            </a:r>
            <a:r>
              <a:rPr lang="en-US" sz="2000" dirty="0">
                <a:latin typeface="Times New Roman" panose="02020603050405020304" pitchFamily="18" charset="0"/>
                <a:cs typeface="Times New Roman" panose="02020603050405020304" pitchFamily="18" charset="0"/>
              </a:rPr>
              <a:t>/Nursing/</a:t>
            </a:r>
            <a:r>
              <a:rPr lang="en-US" sz="2000" dirty="0" err="1">
                <a:latin typeface="Times New Roman" panose="02020603050405020304" pitchFamily="18" charset="0"/>
                <a:cs typeface="Times New Roman" panose="02020603050405020304" pitchFamily="18" charset="0"/>
              </a:rPr>
              <a:t>Drug_Guide</a:t>
            </a:r>
            <a:r>
              <a:rPr lang="en-US" sz="2000" dirty="0">
                <a:latin typeface="Times New Roman" panose="02020603050405020304" pitchFamily="18" charset="0"/>
                <a:cs typeface="Times New Roman" panose="02020603050405020304" pitchFamily="18" charset="0"/>
              </a:rPr>
              <a:t>/data/</a:t>
            </a:r>
            <a:r>
              <a:rPr lang="en-US" sz="2000" dirty="0" err="1">
                <a:latin typeface="Times New Roman" panose="02020603050405020304" pitchFamily="18" charset="0"/>
                <a:cs typeface="Times New Roman" panose="02020603050405020304" pitchFamily="18" charset="0"/>
              </a:rPr>
              <a:t>monographframes</a:t>
            </a:r>
            <a:r>
              <a:rPr lang="en-US" sz="2000" dirty="0">
                <a:latin typeface="Times New Roman" panose="02020603050405020304" pitchFamily="18" charset="0"/>
                <a:cs typeface="Times New Roman" panose="02020603050405020304" pitchFamily="18" charset="0"/>
              </a:rPr>
              <a:t>/E015.html [Accessed 6 Aug. 2018].</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Simply Psychology. (2018). </a:t>
            </a:r>
            <a:r>
              <a:rPr lang="en-US" sz="2000" i="1" dirty="0">
                <a:latin typeface="Times New Roman" panose="02020603050405020304" pitchFamily="18" charset="0"/>
                <a:cs typeface="Times New Roman" panose="02020603050405020304" pitchFamily="18" charset="0"/>
              </a:rPr>
              <a:t>Erikson's Psychosocial Stages of Development</a:t>
            </a:r>
            <a:r>
              <a:rPr lang="en-US" sz="2000" dirty="0">
                <a:latin typeface="Times New Roman" panose="02020603050405020304" pitchFamily="18" charset="0"/>
                <a:cs typeface="Times New Roman" panose="02020603050405020304" pitchFamily="18" charset="0"/>
              </a:rPr>
              <a:t>. [online] Available at: https://</a:t>
            </a:r>
            <a:r>
              <a:rPr lang="en-US" sz="2000" dirty="0" err="1">
                <a:latin typeface="Times New Roman" panose="02020603050405020304" pitchFamily="18" charset="0"/>
                <a:cs typeface="Times New Roman" panose="02020603050405020304" pitchFamily="18" charset="0"/>
              </a:rPr>
              <a:t>www.simplypsychology.org</a:t>
            </a:r>
            <a:r>
              <a:rPr lang="en-US" sz="2000" dirty="0">
                <a:latin typeface="Times New Roman" panose="02020603050405020304" pitchFamily="18" charset="0"/>
                <a:cs typeface="Times New Roman" panose="02020603050405020304" pitchFamily="18" charset="0"/>
              </a:rPr>
              <a:t>/Erik-</a:t>
            </a:r>
            <a:r>
              <a:rPr lang="en-US" sz="2000" dirty="0" err="1">
                <a:latin typeface="Times New Roman" panose="02020603050405020304" pitchFamily="18" charset="0"/>
                <a:cs typeface="Times New Roman" panose="02020603050405020304" pitchFamily="18" charset="0"/>
              </a:rPr>
              <a:t>Erikson.html</a:t>
            </a:r>
            <a:r>
              <a:rPr lang="en-US" sz="2000" dirty="0">
                <a:latin typeface="Times New Roman" panose="02020603050405020304" pitchFamily="18" charset="0"/>
                <a:cs typeface="Times New Roman" panose="02020603050405020304" pitchFamily="18" charset="0"/>
              </a:rPr>
              <a:t> [Accessed 6 Aug. 2018].</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20681</TotalTime>
  <Words>1313</Words>
  <Application>Microsoft Macintosh PowerPoint</Application>
  <PresentationFormat>Custom</PresentationFormat>
  <Paragraphs>243</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Carolina Tadevosyan</cp:lastModifiedBy>
  <cp:revision>76</cp:revision>
  <dcterms:created xsi:type="dcterms:W3CDTF">2016-01-31T18:44:15Z</dcterms:created>
  <dcterms:modified xsi:type="dcterms:W3CDTF">2018-10-14T04:47:12Z</dcterms:modified>
</cp:coreProperties>
</file>